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Raleway"/>
      <p:regular r:id="rId40"/>
      <p:bold r:id="rId41"/>
      <p:italic r:id="rId42"/>
      <p:boldItalic r:id="rId43"/>
    </p:embeddedFont>
    <p:embeddedFont>
      <p:font typeface="La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48" roundtripDataSignature="AMtx7mgjyVeHrUn1CuMPpyXY0X6PmnEQQ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regular.fntdata"/><Relationship Id="rId20" Type="http://schemas.openxmlformats.org/officeDocument/2006/relationships/slide" Target="slides/slide15.xml"/><Relationship Id="rId42" Type="http://schemas.openxmlformats.org/officeDocument/2006/relationships/font" Target="fonts/Raleway-italic.fntdata"/><Relationship Id="rId41" Type="http://schemas.openxmlformats.org/officeDocument/2006/relationships/font" Target="fonts/Raleway-bold.fntdata"/><Relationship Id="rId22" Type="http://schemas.openxmlformats.org/officeDocument/2006/relationships/slide" Target="slides/slide17.xml"/><Relationship Id="rId44" Type="http://schemas.openxmlformats.org/officeDocument/2006/relationships/font" Target="fonts/Lato-regular.fntdata"/><Relationship Id="rId21" Type="http://schemas.openxmlformats.org/officeDocument/2006/relationships/slide" Target="slides/slide16.xml"/><Relationship Id="rId43" Type="http://schemas.openxmlformats.org/officeDocument/2006/relationships/font" Target="fonts/Raleway-boldItalic.fntdata"/><Relationship Id="rId24" Type="http://schemas.openxmlformats.org/officeDocument/2006/relationships/slide" Target="slides/slide19.xml"/><Relationship Id="rId46" Type="http://schemas.openxmlformats.org/officeDocument/2006/relationships/font" Target="fonts/Lato-italic.fntdata"/><Relationship Id="rId23" Type="http://schemas.openxmlformats.org/officeDocument/2006/relationships/slide" Target="slides/slide18.xml"/><Relationship Id="rId45"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customschemas.google.com/relationships/presentationmetadata" Target="metadata"/><Relationship Id="rId25" Type="http://schemas.openxmlformats.org/officeDocument/2006/relationships/slide" Target="slides/slide20.xml"/><Relationship Id="rId47" Type="http://schemas.openxmlformats.org/officeDocument/2006/relationships/font" Target="fonts/Lato-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1.png>
</file>

<file path=ppt/media/image12.png>
</file>

<file path=ppt/media/image14.png>
</file>

<file path=ppt/media/image16.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3.png>
</file>

<file path=ppt/media/image30.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1" name="Google Shape;381;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 name="Google Shape;391;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 name="Google Shape;400;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4850f0ef2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 name="Google Shape;409;g24850f0ef20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36"/>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36"/>
          <p:cNvGrpSpPr/>
          <p:nvPr/>
        </p:nvGrpSpPr>
        <p:grpSpPr>
          <a:xfrm>
            <a:off x="830392" y="1191256"/>
            <a:ext cx="745763" cy="45826"/>
            <a:chOff x="4580561" y="2589004"/>
            <a:chExt cx="1064464" cy="25200"/>
          </a:xfrm>
        </p:grpSpPr>
        <p:sp>
          <p:nvSpPr>
            <p:cNvPr id="12" name="Google Shape;12;p3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3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36"/>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5" name="Google Shape;15;p36"/>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3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45"/>
          <p:cNvGrpSpPr/>
          <p:nvPr/>
        </p:nvGrpSpPr>
        <p:grpSpPr>
          <a:xfrm>
            <a:off x="830392" y="4169130"/>
            <a:ext cx="745763" cy="45826"/>
            <a:chOff x="4580561" y="2589004"/>
            <a:chExt cx="1064464" cy="25200"/>
          </a:xfrm>
        </p:grpSpPr>
        <p:sp>
          <p:nvSpPr>
            <p:cNvPr id="75" name="Google Shape;75;p4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4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45"/>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45"/>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0"/>
              </a:spcBef>
              <a:spcAft>
                <a:spcPts val="0"/>
              </a:spcAft>
              <a:buClr>
                <a:schemeClr val="lt1"/>
              </a:buClr>
              <a:buSzPts val="1100"/>
              <a:buChar char="○"/>
              <a:defRPr>
                <a:solidFill>
                  <a:schemeClr val="lt1"/>
                </a:solidFill>
              </a:defRPr>
            </a:lvl2pPr>
            <a:lvl3pPr indent="-298450" lvl="2" marL="1371600" algn="l">
              <a:lnSpc>
                <a:spcPct val="115000"/>
              </a:lnSpc>
              <a:spcBef>
                <a:spcPts val="0"/>
              </a:spcBef>
              <a:spcAft>
                <a:spcPts val="0"/>
              </a:spcAft>
              <a:buClr>
                <a:schemeClr val="lt1"/>
              </a:buClr>
              <a:buSzPts val="1100"/>
              <a:buChar char="■"/>
              <a:defRPr>
                <a:solidFill>
                  <a:schemeClr val="lt1"/>
                </a:solidFill>
              </a:defRPr>
            </a:lvl3pPr>
            <a:lvl4pPr indent="-298450" lvl="3" marL="1828800" algn="l">
              <a:lnSpc>
                <a:spcPct val="115000"/>
              </a:lnSpc>
              <a:spcBef>
                <a:spcPts val="0"/>
              </a:spcBef>
              <a:spcAft>
                <a:spcPts val="0"/>
              </a:spcAft>
              <a:buClr>
                <a:schemeClr val="lt1"/>
              </a:buClr>
              <a:buSzPts val="1100"/>
              <a:buChar char="●"/>
              <a:defRPr>
                <a:solidFill>
                  <a:schemeClr val="lt1"/>
                </a:solidFill>
              </a:defRPr>
            </a:lvl4pPr>
            <a:lvl5pPr indent="-298450" lvl="4" marL="2286000" algn="l">
              <a:lnSpc>
                <a:spcPct val="115000"/>
              </a:lnSpc>
              <a:spcBef>
                <a:spcPts val="0"/>
              </a:spcBef>
              <a:spcAft>
                <a:spcPts val="0"/>
              </a:spcAft>
              <a:buClr>
                <a:schemeClr val="lt1"/>
              </a:buClr>
              <a:buSzPts val="1100"/>
              <a:buChar char="○"/>
              <a:defRPr>
                <a:solidFill>
                  <a:schemeClr val="lt1"/>
                </a:solidFill>
              </a:defRPr>
            </a:lvl5pPr>
            <a:lvl6pPr indent="-298450" lvl="5" marL="2743200" algn="l">
              <a:lnSpc>
                <a:spcPct val="115000"/>
              </a:lnSpc>
              <a:spcBef>
                <a:spcPts val="0"/>
              </a:spcBef>
              <a:spcAft>
                <a:spcPts val="0"/>
              </a:spcAft>
              <a:buClr>
                <a:schemeClr val="lt1"/>
              </a:buClr>
              <a:buSzPts val="1100"/>
              <a:buChar char="■"/>
              <a:defRPr>
                <a:solidFill>
                  <a:schemeClr val="lt1"/>
                </a:solidFill>
              </a:defRPr>
            </a:lvl6pPr>
            <a:lvl7pPr indent="-298450" lvl="6" marL="3200400" algn="l">
              <a:lnSpc>
                <a:spcPct val="115000"/>
              </a:lnSpc>
              <a:spcBef>
                <a:spcPts val="0"/>
              </a:spcBef>
              <a:spcAft>
                <a:spcPts val="0"/>
              </a:spcAft>
              <a:buClr>
                <a:schemeClr val="lt1"/>
              </a:buClr>
              <a:buSzPts val="1100"/>
              <a:buChar char="●"/>
              <a:defRPr>
                <a:solidFill>
                  <a:schemeClr val="lt1"/>
                </a:solidFill>
              </a:defRPr>
            </a:lvl7pPr>
            <a:lvl8pPr indent="-298450" lvl="7" marL="3657600" algn="l">
              <a:lnSpc>
                <a:spcPct val="115000"/>
              </a:lnSpc>
              <a:spcBef>
                <a:spcPts val="0"/>
              </a:spcBef>
              <a:spcAft>
                <a:spcPts val="0"/>
              </a:spcAft>
              <a:buClr>
                <a:schemeClr val="lt1"/>
              </a:buClr>
              <a:buSzPts val="1100"/>
              <a:buChar char="○"/>
              <a:defRPr>
                <a:solidFill>
                  <a:schemeClr val="lt1"/>
                </a:solidFill>
              </a:defRPr>
            </a:lvl8pPr>
            <a:lvl9pPr indent="-298450" lvl="8" marL="4114800" algn="l">
              <a:lnSpc>
                <a:spcPct val="115000"/>
              </a:lnSpc>
              <a:spcBef>
                <a:spcPts val="0"/>
              </a:spcBef>
              <a:spcAft>
                <a:spcPts val="0"/>
              </a:spcAft>
              <a:buClr>
                <a:schemeClr val="lt1"/>
              </a:buClr>
              <a:buSzPts val="1100"/>
              <a:buChar char="■"/>
              <a:defRPr>
                <a:solidFill>
                  <a:schemeClr val="lt1"/>
                </a:solidFill>
              </a:defRPr>
            </a:lvl9pPr>
          </a:lstStyle>
          <a:p/>
        </p:txBody>
      </p:sp>
      <p:sp>
        <p:nvSpPr>
          <p:cNvPr id="79" name="Google Shape;79;p4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4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37"/>
          <p:cNvGrpSpPr/>
          <p:nvPr/>
        </p:nvGrpSpPr>
        <p:grpSpPr>
          <a:xfrm>
            <a:off x="830392" y="1191256"/>
            <a:ext cx="745763" cy="45826"/>
            <a:chOff x="4580561" y="2589004"/>
            <a:chExt cx="1064464" cy="25200"/>
          </a:xfrm>
        </p:grpSpPr>
        <p:sp>
          <p:nvSpPr>
            <p:cNvPr id="20" name="Google Shape;20;p3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3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23" name="Google Shape;23;p37"/>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24" name="Google Shape;24;p3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5" name="Shape 25"/>
        <p:cNvGrpSpPr/>
        <p:nvPr/>
      </p:nvGrpSpPr>
      <p:grpSpPr>
        <a:xfrm>
          <a:off x="0" y="0"/>
          <a:ext cx="0" cy="0"/>
          <a:chOff x="0" y="0"/>
          <a:chExt cx="0" cy="0"/>
        </a:xfrm>
      </p:grpSpPr>
      <p:grpSp>
        <p:nvGrpSpPr>
          <p:cNvPr id="26" name="Google Shape;26;p38"/>
          <p:cNvGrpSpPr/>
          <p:nvPr/>
        </p:nvGrpSpPr>
        <p:grpSpPr>
          <a:xfrm>
            <a:off x="830392" y="1191256"/>
            <a:ext cx="745763" cy="45826"/>
            <a:chOff x="4580561" y="2589004"/>
            <a:chExt cx="1064464" cy="25200"/>
          </a:xfrm>
        </p:grpSpPr>
        <p:sp>
          <p:nvSpPr>
            <p:cNvPr id="27" name="Google Shape;27;p3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 name="Google Shape;29;p38"/>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0" name="Google Shape;30;p3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3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39"/>
          <p:cNvGrpSpPr/>
          <p:nvPr/>
        </p:nvGrpSpPr>
        <p:grpSpPr>
          <a:xfrm>
            <a:off x="830392" y="1191256"/>
            <a:ext cx="745763" cy="45826"/>
            <a:chOff x="4580561" y="2589004"/>
            <a:chExt cx="1064464" cy="25200"/>
          </a:xfrm>
        </p:grpSpPr>
        <p:sp>
          <p:nvSpPr>
            <p:cNvPr id="34" name="Google Shape;34;p3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39"/>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37" name="Google Shape;37;p39"/>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8" name="Google Shape;38;p39"/>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9" name="Google Shape;39;p3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4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40"/>
          <p:cNvGrpSpPr/>
          <p:nvPr/>
        </p:nvGrpSpPr>
        <p:grpSpPr>
          <a:xfrm>
            <a:off x="830392" y="1191256"/>
            <a:ext cx="745763" cy="45826"/>
            <a:chOff x="4580561" y="2589004"/>
            <a:chExt cx="1064464" cy="25200"/>
          </a:xfrm>
        </p:grpSpPr>
        <p:sp>
          <p:nvSpPr>
            <p:cNvPr id="43" name="Google Shape;43;p4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4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40"/>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46" name="Google Shape;46;p4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4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9" name="Google Shape;49;p41"/>
          <p:cNvGrpSpPr/>
          <p:nvPr/>
        </p:nvGrpSpPr>
        <p:grpSpPr>
          <a:xfrm>
            <a:off x="830392" y="1191256"/>
            <a:ext cx="745763" cy="45826"/>
            <a:chOff x="4580561" y="2589004"/>
            <a:chExt cx="1064464" cy="25200"/>
          </a:xfrm>
        </p:grpSpPr>
        <p:sp>
          <p:nvSpPr>
            <p:cNvPr id="50" name="Google Shape;50;p4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4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41"/>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53" name="Google Shape;53;p41"/>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54" name="Google Shape;54;p4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42"/>
          <p:cNvGrpSpPr/>
          <p:nvPr/>
        </p:nvGrpSpPr>
        <p:grpSpPr>
          <a:xfrm>
            <a:off x="830392" y="4169130"/>
            <a:ext cx="745763" cy="45826"/>
            <a:chOff x="4580561" y="2589004"/>
            <a:chExt cx="1064464" cy="25200"/>
          </a:xfrm>
        </p:grpSpPr>
        <p:sp>
          <p:nvSpPr>
            <p:cNvPr id="57" name="Google Shape;57;p42"/>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42"/>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42"/>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0" name="Google Shape;60;p4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43"/>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43"/>
          <p:cNvGrpSpPr/>
          <p:nvPr/>
        </p:nvGrpSpPr>
        <p:grpSpPr>
          <a:xfrm>
            <a:off x="830392" y="1191256"/>
            <a:ext cx="745763" cy="45826"/>
            <a:chOff x="4580561" y="2589004"/>
            <a:chExt cx="1064464" cy="25200"/>
          </a:xfrm>
        </p:grpSpPr>
        <p:sp>
          <p:nvSpPr>
            <p:cNvPr id="64" name="Google Shape;64;p4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4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43"/>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67" name="Google Shape;67;p43"/>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43"/>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9" name="Google Shape;69;p4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44"/>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72" name="Google Shape;72;p4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1pPr>
            <a:lvl2pPr lvl="1"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2pPr>
            <a:lvl3pPr lvl="2"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3pPr>
            <a:lvl4pPr lvl="3"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4pPr>
            <a:lvl5pPr lvl="4"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5pPr>
            <a:lvl6pPr lvl="5"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6pPr>
            <a:lvl7pPr lvl="6"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7pPr>
            <a:lvl8pPr lvl="7"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8pPr>
            <a:lvl9pPr lvl="8"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9pPr>
          </a:lstStyle>
          <a:p/>
        </p:txBody>
      </p:sp>
      <p:sp>
        <p:nvSpPr>
          <p:cNvPr id="7" name="Google Shape;7;p3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3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o"/>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stefan.popescu@fmi.unibuc.ro" TargetMode="External"/><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3.png"/><Relationship Id="rId7"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1.jpg"/><Relationship Id="rId8"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1.jpg"/><Relationship Id="rId8"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8.png"/><Relationship Id="rId4" Type="http://schemas.openxmlformats.org/officeDocument/2006/relationships/image" Target="../media/image11.png"/><Relationship Id="rId9" Type="http://schemas.openxmlformats.org/officeDocument/2006/relationships/image" Target="../media/image20.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1.jpg"/><Relationship Id="rId8"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8.png"/><Relationship Id="rId4" Type="http://schemas.openxmlformats.org/officeDocument/2006/relationships/image" Target="../media/image11.png"/><Relationship Id="rId9" Type="http://schemas.openxmlformats.org/officeDocument/2006/relationships/image" Target="../media/image20.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1.jpg"/><Relationship Id="rId8"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8.png"/><Relationship Id="rId4" Type="http://schemas.openxmlformats.org/officeDocument/2006/relationships/image" Target="../media/image11.png"/><Relationship Id="rId9"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1.jpg"/><Relationship Id="rId8"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8.png"/><Relationship Id="rId4" Type="http://schemas.openxmlformats.org/officeDocument/2006/relationships/image" Target="../media/image11.png"/><Relationship Id="rId9" Type="http://schemas.openxmlformats.org/officeDocument/2006/relationships/image" Target="../media/image26.png"/><Relationship Id="rId5" Type="http://schemas.openxmlformats.org/officeDocument/2006/relationships/image" Target="../media/image22.png"/><Relationship Id="rId6" Type="http://schemas.openxmlformats.org/officeDocument/2006/relationships/image" Target="../media/image14.png"/><Relationship Id="rId7" Type="http://schemas.openxmlformats.org/officeDocument/2006/relationships/image" Target="../media/image1.jpg"/><Relationship Id="rId8"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1.jpg"/><Relationship Id="rId7"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1.jpg"/><Relationship Id="rId7" Type="http://schemas.openxmlformats.org/officeDocument/2006/relationships/image" Target="../media/image2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1.jpg"/><Relationship Id="rId7" Type="http://schemas.openxmlformats.org/officeDocument/2006/relationships/image" Target="../media/image28.png"/><Relationship Id="rId8"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 Id="rId6" Type="http://schemas.openxmlformats.org/officeDocument/2006/relationships/image" Target="../media/image2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2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drive.google.com/file/d/1eW6JwhgiZM6JCcitoLarNPBE83m6qF4P/view?usp=drive_link" TargetMode="External"/><Relationship Id="rId4" Type="http://schemas.openxmlformats.org/officeDocument/2006/relationships/hyperlink" Target="https://youtu.be/2g9OSRKJuzM" TargetMode="External"/><Relationship Id="rId9" Type="http://schemas.openxmlformats.org/officeDocument/2006/relationships/image" Target="../media/image22.png"/><Relationship Id="rId5" Type="http://schemas.openxmlformats.org/officeDocument/2006/relationships/hyperlink" Target="https://drive.google.com/file/d/1y7VYSZdKVtUHJHr2mCKKMohBUZLyc6VV/view?usp=sharing" TargetMode="External"/><Relationship Id="rId6" Type="http://schemas.openxmlformats.org/officeDocument/2006/relationships/hyperlink" Target="https://drive.google.com/file/d/154UHt8cqJSyPlWHSQUPEz4dVJGsHu6xP/view?usp=sharing" TargetMode="External"/><Relationship Id="rId7" Type="http://schemas.openxmlformats.org/officeDocument/2006/relationships/image" Target="../media/image8.png"/><Relationship Id="rId8"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jpg"/><Relationship Id="rId5" Type="http://schemas.openxmlformats.org/officeDocument/2006/relationships/image" Target="../media/image3.png"/><Relationship Id="rId6"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ph type="ctrTitle"/>
          </p:nvPr>
        </p:nvSpPr>
        <p:spPr>
          <a:xfrm>
            <a:off x="1582375" y="763200"/>
            <a:ext cx="7772400" cy="13026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Algoritmi Avansați </a:t>
            </a:r>
            <a:r>
              <a:rPr lang="ro"/>
              <a:t>2024</a:t>
            </a:r>
            <a:br>
              <a:rPr lang="ro"/>
            </a:br>
            <a:r>
              <a:rPr lang="ro"/>
              <a:t>c-7</a:t>
            </a:r>
            <a:endParaRPr/>
          </a:p>
          <a:p>
            <a:pPr indent="0" lvl="0" marL="0" rtl="0" algn="l">
              <a:lnSpc>
                <a:spcPct val="100000"/>
              </a:lnSpc>
              <a:spcBef>
                <a:spcPts val="0"/>
              </a:spcBef>
              <a:spcAft>
                <a:spcPts val="0"/>
              </a:spcAft>
              <a:buSzPct val="141414"/>
              <a:buNone/>
            </a:pPr>
            <a:r>
              <a:rPr lang="ro" sz="3300"/>
              <a:t>Randomized Data Structures: Skip Lists; Bloom Filters </a:t>
            </a:r>
            <a:endParaRPr sz="3300"/>
          </a:p>
        </p:txBody>
      </p:sp>
      <p:sp>
        <p:nvSpPr>
          <p:cNvPr id="87" name="Google Shape;87;p1"/>
          <p:cNvSpPr txBox="1"/>
          <p:nvPr>
            <p:ph idx="1" type="subTitle"/>
          </p:nvPr>
        </p:nvSpPr>
        <p:spPr>
          <a:xfrm>
            <a:off x="729625" y="3401500"/>
            <a:ext cx="7688100" cy="15537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00000"/>
              </a:lnSpc>
              <a:spcBef>
                <a:spcPts val="0"/>
              </a:spcBef>
              <a:spcAft>
                <a:spcPts val="0"/>
              </a:spcAft>
              <a:buSzPct val="117647"/>
              <a:buNone/>
            </a:pPr>
            <a:r>
              <a:rPr b="1" lang="ro"/>
              <a:t>Lect. Dr. Ștefan Popescu</a:t>
            </a:r>
            <a:endParaRPr b="1"/>
          </a:p>
          <a:p>
            <a:pPr indent="0" lvl="0" marL="0" rtl="0" algn="l">
              <a:lnSpc>
                <a:spcPct val="100000"/>
              </a:lnSpc>
              <a:spcBef>
                <a:spcPts val="0"/>
              </a:spcBef>
              <a:spcAft>
                <a:spcPts val="0"/>
              </a:spcAft>
              <a:buSzPct val="117646"/>
              <a:buNone/>
            </a:pPr>
            <a:r>
              <a:t/>
            </a:r>
            <a:endParaRPr b="1"/>
          </a:p>
          <a:p>
            <a:pPr indent="0" lvl="0" marL="0" rtl="0" algn="l">
              <a:lnSpc>
                <a:spcPct val="100000"/>
              </a:lnSpc>
              <a:spcBef>
                <a:spcPts val="0"/>
              </a:spcBef>
              <a:spcAft>
                <a:spcPts val="0"/>
              </a:spcAft>
              <a:buSzPct val="117647"/>
              <a:buNone/>
            </a:pPr>
            <a:r>
              <a:rPr b="1" lang="ro"/>
              <a:t>Email: </a:t>
            </a:r>
            <a:r>
              <a:rPr b="1" lang="ro" u="sng">
                <a:solidFill>
                  <a:schemeClr val="hlink"/>
                </a:solidFill>
                <a:hlinkClick r:id="rId3"/>
              </a:rPr>
              <a:t>stefan.popescu@fmi.unibuc.ro</a:t>
            </a:r>
            <a:endParaRPr b="1"/>
          </a:p>
          <a:p>
            <a:pPr indent="0" lvl="0" marL="0" rtl="0" algn="l">
              <a:lnSpc>
                <a:spcPct val="100000"/>
              </a:lnSpc>
              <a:spcBef>
                <a:spcPts val="0"/>
              </a:spcBef>
              <a:spcAft>
                <a:spcPts val="0"/>
              </a:spcAft>
              <a:buSzPct val="117647"/>
              <a:buNone/>
            </a:pPr>
            <a:r>
              <a:t/>
            </a:r>
            <a:endParaRPr b="1"/>
          </a:p>
          <a:p>
            <a:pPr indent="0" lvl="0" marL="0" rtl="0" algn="l">
              <a:lnSpc>
                <a:spcPct val="100000"/>
              </a:lnSpc>
              <a:spcBef>
                <a:spcPts val="0"/>
              </a:spcBef>
              <a:spcAft>
                <a:spcPts val="0"/>
              </a:spcAft>
              <a:buSzPct val="117647"/>
              <a:buNone/>
            </a:pPr>
            <a:r>
              <a:t/>
            </a:r>
            <a:endParaRPr/>
          </a:p>
          <a:p>
            <a:pPr indent="0" lvl="0" marL="0" rtl="0" algn="l">
              <a:lnSpc>
                <a:spcPct val="100000"/>
              </a:lnSpc>
              <a:spcBef>
                <a:spcPts val="0"/>
              </a:spcBef>
              <a:spcAft>
                <a:spcPts val="0"/>
              </a:spcAft>
              <a:buSzPct val="117647"/>
              <a:buNone/>
            </a:pPr>
            <a:r>
              <a:rPr lang="ro"/>
              <a:t>Grup Teams:</a:t>
            </a:r>
            <a:br>
              <a:rPr lang="ro"/>
            </a:br>
            <a:endParaRPr/>
          </a:p>
          <a:p>
            <a:pPr indent="0" lvl="0" marL="0" rtl="0" algn="l">
              <a:lnSpc>
                <a:spcPct val="100000"/>
              </a:lnSpc>
              <a:spcBef>
                <a:spcPts val="0"/>
              </a:spcBef>
              <a:spcAft>
                <a:spcPts val="0"/>
              </a:spcAft>
              <a:buSzPct val="117647"/>
              <a:buNone/>
            </a:pPr>
            <a:r>
              <a:t/>
            </a:r>
            <a:endParaRPr/>
          </a:p>
        </p:txBody>
      </p:sp>
      <p:pic>
        <p:nvPicPr>
          <p:cNvPr id="88" name="Google Shape;88;p1"/>
          <p:cNvPicPr preferRelativeResize="0"/>
          <p:nvPr/>
        </p:nvPicPr>
        <p:blipFill rotWithShape="1">
          <a:blip r:embed="rId4">
            <a:alphaModFix/>
          </a:blip>
          <a:srcRect b="0" l="0" r="0" t="0"/>
          <a:stretch/>
        </p:blipFill>
        <p:spPr>
          <a:xfrm>
            <a:off x="3681000" y="3358800"/>
            <a:ext cx="5485325" cy="1784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61" name="Google Shape;161;p11"/>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Complexitate țintă?</a:t>
            </a:r>
            <a:endParaRPr b="1"/>
          </a:p>
          <a:p>
            <a:pPr indent="0" lvl="0" marL="0" rtl="0" algn="l">
              <a:lnSpc>
                <a:spcPct val="100000"/>
              </a:lnSpc>
              <a:spcBef>
                <a:spcPts val="1200"/>
              </a:spcBef>
              <a:spcAft>
                <a:spcPts val="1200"/>
              </a:spcAft>
              <a:buSzPts val="1300"/>
              <a:buNone/>
            </a:pPr>
            <a:r>
              <a:t/>
            </a:r>
            <a:endParaRPr b="1"/>
          </a:p>
        </p:txBody>
      </p:sp>
      <p:pic>
        <p:nvPicPr>
          <p:cNvPr id="162" name="Google Shape;162;p11"/>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63" name="Google Shape;163;p11"/>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64" name="Google Shape;164;p11"/>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70" name="Google Shape;170;p12"/>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Complexitate țintă?</a:t>
            </a:r>
            <a:endParaRPr b="1"/>
          </a:p>
          <a:p>
            <a:pPr indent="0" lvl="0" marL="0" rtl="0" algn="l">
              <a:lnSpc>
                <a:spcPct val="100000"/>
              </a:lnSpc>
              <a:spcBef>
                <a:spcPts val="1200"/>
              </a:spcBef>
              <a:spcAft>
                <a:spcPts val="0"/>
              </a:spcAft>
              <a:buSzPts val="1300"/>
              <a:buNone/>
            </a:pPr>
            <a:r>
              <a:rPr b="1" lang="ro"/>
              <a:t>A: O( log n)</a:t>
            </a:r>
            <a:endParaRPr b="1"/>
          </a:p>
          <a:p>
            <a:pPr indent="0" lvl="0" marL="0" rtl="0" algn="l">
              <a:lnSpc>
                <a:spcPct val="100000"/>
              </a:lnSpc>
              <a:spcBef>
                <a:spcPts val="1200"/>
              </a:spcBef>
              <a:spcAft>
                <a:spcPts val="1200"/>
              </a:spcAft>
              <a:buSzPts val="1300"/>
              <a:buNone/>
            </a:pPr>
            <a:r>
              <a:t/>
            </a:r>
            <a:endParaRPr b="1"/>
          </a:p>
        </p:txBody>
      </p:sp>
      <p:pic>
        <p:nvPicPr>
          <p:cNvPr id="171" name="Google Shape;171;p12"/>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72" name="Google Shape;172;p12"/>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73" name="Google Shape;173;p12"/>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179" name="Google Shape;179;p13"/>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457200" rtl="0" algn="l">
              <a:lnSpc>
                <a:spcPct val="100000"/>
              </a:lnSpc>
              <a:spcBef>
                <a:spcPts val="0"/>
              </a:spcBef>
              <a:spcAft>
                <a:spcPts val="0"/>
              </a:spcAft>
              <a:buSzPts val="1300"/>
              <a:buNone/>
            </a:pPr>
            <a:r>
              <a:t/>
            </a:r>
            <a:endParaRPr b="1"/>
          </a:p>
          <a:p>
            <a:pPr indent="0" lvl="0" marL="45720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Pentru o cautare mai eficienta, vom retine 2 liste, dupa modelul urmator:</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80" name="Google Shape;180;p13"/>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81" name="Google Shape;181;p13"/>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182" name="Google Shape;182;p13"/>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183" name="Google Shape;183;p13"/>
          <p:cNvPicPr preferRelativeResize="0"/>
          <p:nvPr/>
        </p:nvPicPr>
        <p:blipFill rotWithShape="1">
          <a:blip r:embed="rId6">
            <a:alphaModFix/>
          </a:blip>
          <a:srcRect b="12567" l="13192" r="28481" t="76126"/>
          <a:stretch/>
        </p:blipFill>
        <p:spPr>
          <a:xfrm>
            <a:off x="729450" y="2078875"/>
            <a:ext cx="4909699" cy="535199"/>
          </a:xfrm>
          <a:prstGeom prst="rect">
            <a:avLst/>
          </a:prstGeom>
          <a:noFill/>
          <a:ln>
            <a:noFill/>
          </a:ln>
        </p:spPr>
      </p:pic>
      <p:pic>
        <p:nvPicPr>
          <p:cNvPr id="184" name="Google Shape;184;p13"/>
          <p:cNvPicPr preferRelativeResize="0"/>
          <p:nvPr/>
        </p:nvPicPr>
        <p:blipFill rotWithShape="1">
          <a:blip r:embed="rId7">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190" name="Google Shape;190;p14"/>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SEARCH(x):</a:t>
            </a:r>
            <a:endParaRPr b="1"/>
          </a:p>
          <a:p>
            <a:pPr indent="0" lvl="0" marL="0" rtl="0" algn="l">
              <a:lnSpc>
                <a:spcPct val="100000"/>
              </a:lnSpc>
              <a:spcBef>
                <a:spcPts val="1200"/>
              </a:spcBef>
              <a:spcAft>
                <a:spcPts val="0"/>
              </a:spcAft>
              <a:buSzPts val="1300"/>
              <a:buNone/>
            </a:pPr>
            <a:r>
              <a:rPr b="1" lang="ro"/>
              <a:t>•Walk right in top linked list (L1) until going right would go too far</a:t>
            </a:r>
            <a:endParaRPr b="1"/>
          </a:p>
          <a:p>
            <a:pPr indent="0" lvl="0" marL="0" rtl="0" algn="l">
              <a:lnSpc>
                <a:spcPct val="100000"/>
              </a:lnSpc>
              <a:spcBef>
                <a:spcPts val="1200"/>
              </a:spcBef>
              <a:spcAft>
                <a:spcPts val="0"/>
              </a:spcAft>
              <a:buSzPts val="1300"/>
              <a:buNone/>
            </a:pPr>
            <a:r>
              <a:rPr b="1" lang="ro"/>
              <a:t>•Walk down to bottom linked list (L2)</a:t>
            </a:r>
            <a:endParaRPr b="1"/>
          </a:p>
          <a:p>
            <a:pPr indent="0" lvl="0" marL="0" rtl="0" algn="l">
              <a:lnSpc>
                <a:spcPct val="100000"/>
              </a:lnSpc>
              <a:spcBef>
                <a:spcPts val="1200"/>
              </a:spcBef>
              <a:spcAft>
                <a:spcPts val="0"/>
              </a:spcAft>
              <a:buSzPts val="1300"/>
              <a:buNone/>
            </a:pPr>
            <a:r>
              <a:rPr b="1" lang="ro"/>
              <a:t>•Walk right in L2 until element found (or not)</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91" name="Google Shape;191;p14"/>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92" name="Google Shape;192;p14"/>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193" name="Google Shape;193;p14"/>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194" name="Google Shape;194;p14"/>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00" name="Google Shape;200;p15"/>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01" name="Google Shape;201;p15"/>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02" name="Google Shape;202;p15"/>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03" name="Google Shape;203;p15"/>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04" name="Google Shape;204;p15"/>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1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10" name="Google Shape;210;p16"/>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rPr b="1" lang="ro"/>
              <a:t>A: Uniform distribuit!</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11" name="Google Shape;211;p16"/>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12" name="Google Shape;212;p16"/>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13" name="Google Shape;213;p16"/>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14" name="Google Shape;214;p16"/>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20" name="Google Shape;220;p17"/>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rPr b="1" lang="ro"/>
              <a:t>A: Uniform distribuit!</a:t>
            </a:r>
            <a:endParaRPr b="1"/>
          </a:p>
          <a:p>
            <a:pPr indent="0" lvl="0" marL="0" rtl="0" algn="l">
              <a:lnSpc>
                <a:spcPct val="100000"/>
              </a:lnSpc>
              <a:spcBef>
                <a:spcPts val="1200"/>
              </a:spcBef>
              <a:spcAft>
                <a:spcPts val="0"/>
              </a:spcAft>
              <a:buSzPts val="1300"/>
              <a:buNone/>
            </a:pPr>
            <a:r>
              <a:rPr b="1" lang="ro"/>
              <a:t>Q: cate noduri ar trebui sa existe in L1?</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21" name="Google Shape;221;p17"/>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22" name="Google Shape;222;p17"/>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23" name="Google Shape;223;p17"/>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24" name="Google Shape;224;p17"/>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a:t>
            </a:r>
            <a:endParaRPr/>
          </a:p>
        </p:txBody>
      </p:sp>
      <p:sp>
        <p:nvSpPr>
          <p:cNvPr id="230" name="Google Shape;230;p18"/>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Q: Cum ar trebui distribuite nodurile din L1 (nivelul de mai sus) astfel incat cautarea sa fie cat mai eficienta?</a:t>
            </a:r>
            <a:endParaRPr b="1"/>
          </a:p>
          <a:p>
            <a:pPr indent="0" lvl="0" marL="0" rtl="0" algn="l">
              <a:lnSpc>
                <a:spcPct val="100000"/>
              </a:lnSpc>
              <a:spcBef>
                <a:spcPts val="1200"/>
              </a:spcBef>
              <a:spcAft>
                <a:spcPts val="0"/>
              </a:spcAft>
              <a:buSzPts val="1300"/>
              <a:buNone/>
            </a:pPr>
            <a:r>
              <a:rPr b="1" lang="ro"/>
              <a:t>A: Uniform distribuit!</a:t>
            </a:r>
            <a:endParaRPr b="1"/>
          </a:p>
          <a:p>
            <a:pPr indent="0" lvl="0" marL="0" rtl="0" algn="l">
              <a:lnSpc>
                <a:spcPct val="100000"/>
              </a:lnSpc>
              <a:spcBef>
                <a:spcPts val="1200"/>
              </a:spcBef>
              <a:spcAft>
                <a:spcPts val="0"/>
              </a:spcAft>
              <a:buSzPts val="1300"/>
              <a:buNone/>
            </a:pPr>
            <a:r>
              <a:rPr b="1" lang="ro"/>
              <a:t>Q: cate noduri ar trebui sa existe in L1?</a:t>
            </a:r>
            <a:endParaRPr b="1"/>
          </a:p>
          <a:p>
            <a:pPr indent="0" lvl="0" marL="0" rtl="0" algn="l">
              <a:lnSpc>
                <a:spcPct val="100000"/>
              </a:lnSpc>
              <a:spcBef>
                <a:spcPts val="1200"/>
              </a:spcBef>
              <a:spcAft>
                <a:spcPts val="0"/>
              </a:spcAft>
              <a:buSzPts val="1300"/>
              <a:buNone/>
            </a:pPr>
            <a:r>
              <a:rPr b="1" lang="ro"/>
              <a:t>A: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231" name="Google Shape;231;p18"/>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32" name="Google Shape;232;p18"/>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33" name="Google Shape;233;p18"/>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34" name="Google Shape;234;p18"/>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35" name="Google Shape;235;p18"/>
          <p:cNvPicPr preferRelativeResize="0"/>
          <p:nvPr/>
        </p:nvPicPr>
        <p:blipFill rotWithShape="1">
          <a:blip r:embed="rId7">
            <a:alphaModFix/>
          </a:blip>
          <a:srcRect b="0" l="0" r="0" t="0"/>
          <a:stretch/>
        </p:blipFill>
        <p:spPr>
          <a:xfrm>
            <a:off x="1146875" y="3289950"/>
            <a:ext cx="673050" cy="673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sp>
        <p:nvSpPr>
          <p:cNvPr id="241" name="Google Shape;241;p19"/>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Costul unei căutări în listă este aprox  </a:t>
            </a:r>
            <a:endParaRPr b="1"/>
          </a:p>
          <a:p>
            <a:pPr indent="0" lvl="0" marL="0" rtl="0" algn="l">
              <a:lnSpc>
                <a:spcPct val="100000"/>
              </a:lnSpc>
              <a:spcBef>
                <a:spcPts val="1200"/>
              </a:spcBef>
              <a:spcAft>
                <a:spcPts val="1200"/>
              </a:spcAft>
              <a:buSzPts val="1300"/>
              <a:buNone/>
            </a:pPr>
            <a:r>
              <a:t/>
            </a:r>
            <a:endParaRPr b="1"/>
          </a:p>
        </p:txBody>
      </p:sp>
      <p:pic>
        <p:nvPicPr>
          <p:cNvPr id="242" name="Google Shape;242;p19"/>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43" name="Google Shape;243;p19"/>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44" name="Google Shape;244;p19"/>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45" name="Google Shape;245;p19"/>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46" name="Google Shape;246;p19"/>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descr="&lt;math xmlns=&quot;http://www.w3.org/1998/Math/MathML&quot;&gt;&lt;mo&gt;|&lt;/mo&gt;&lt;mi&gt;L&lt;/mi&gt;&lt;mn&gt;1&lt;/mn&gt;&lt;mo&gt;|&lt;/mo&gt;&lt;mo&gt;+&lt;/mo&gt;&lt;mfrac&gt;&lt;mrow&gt;&lt;mo&gt;|&lt;/mo&gt;&lt;mi&gt;L&lt;/mi&gt;&lt;mn&gt;2&lt;/mn&gt;&lt;mo&gt;|&lt;/mo&gt;&lt;/mrow&gt;&lt;mrow&gt;&lt;mo&gt;|&lt;/mo&gt;&lt;mi&gt;L&lt;/mi&gt;&lt;mn&gt;1&lt;/mn&gt;&lt;mo&gt;|&lt;/mo&gt;&lt;/mrow&gt;&lt;/mfrac&gt;&lt;/math&gt;" id="247" name="Google Shape;247;p19" title="vertical line L 1 vertical line plus fraction numerator vertical line L 2 vertical line over denominator vertical line L 1 vertical line end fraction"/>
          <p:cNvPicPr preferRelativeResize="0"/>
          <p:nvPr/>
        </p:nvPicPr>
        <p:blipFill rotWithShape="1">
          <a:blip r:embed="rId8">
            <a:alphaModFix/>
          </a:blip>
          <a:srcRect b="0" l="0" r="0" t="0"/>
          <a:stretch/>
        </p:blipFill>
        <p:spPr>
          <a:xfrm>
            <a:off x="3583650" y="2036550"/>
            <a:ext cx="988350" cy="4795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sp>
        <p:nvSpPr>
          <p:cNvPr id="253" name="Google Shape;253;p20"/>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Costul unei căutări în listă este aprox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Relatia de mai sus este minimizata atunci cand |L1|</a:t>
            </a:r>
            <a:r>
              <a:rPr b="1" baseline="30000" lang="ro"/>
              <a:t>2</a:t>
            </a:r>
            <a:r>
              <a:rPr b="1" lang="ro"/>
              <a:t>=|L2|=n; deci </a:t>
            </a:r>
            <a:endParaRPr b="1"/>
          </a:p>
          <a:p>
            <a:pPr indent="0" lvl="0" marL="0" rtl="0" algn="l">
              <a:lnSpc>
                <a:spcPct val="100000"/>
              </a:lnSpc>
              <a:spcBef>
                <a:spcPts val="1200"/>
              </a:spcBef>
              <a:spcAft>
                <a:spcPts val="0"/>
              </a:spcAft>
              <a:buSzPts val="1300"/>
              <a:buNone/>
            </a:pPr>
            <a:r>
              <a:rPr b="1" lang="ro"/>
              <a:t>|L1|=sqrt(n)</a:t>
            </a:r>
            <a:endParaRPr b="1"/>
          </a:p>
          <a:p>
            <a:pPr indent="0" lvl="0" marL="0" rtl="0" algn="l">
              <a:lnSpc>
                <a:spcPct val="100000"/>
              </a:lnSpc>
              <a:spcBef>
                <a:spcPts val="1200"/>
              </a:spcBef>
              <a:spcAft>
                <a:spcPts val="1200"/>
              </a:spcAft>
              <a:buSzPts val="1300"/>
              <a:buNone/>
            </a:pPr>
            <a:r>
              <a:t/>
            </a:r>
            <a:endParaRPr b="1"/>
          </a:p>
        </p:txBody>
      </p:sp>
      <p:pic>
        <p:nvPicPr>
          <p:cNvPr id="254" name="Google Shape;254;p20"/>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55" name="Google Shape;255;p20"/>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56" name="Google Shape;256;p20"/>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57" name="Google Shape;257;p20"/>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58" name="Google Shape;258;p20"/>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descr="&lt;math xmlns=&quot;http://www.w3.org/1998/Math/MathML&quot;&gt;&lt;mo&gt;|&lt;/mo&gt;&lt;mi&gt;L&lt;/mi&gt;&lt;mn&gt;1&lt;/mn&gt;&lt;mo&gt;|&lt;/mo&gt;&lt;mo&gt;+&lt;/mo&gt;&lt;mfrac&gt;&lt;mrow&gt;&lt;mo&gt;|&lt;/mo&gt;&lt;mi&gt;L&lt;/mi&gt;&lt;mn&gt;2&lt;/mn&gt;&lt;mo&gt;|&lt;/mo&gt;&lt;/mrow&gt;&lt;mrow&gt;&lt;mo&gt;|&lt;/mo&gt;&lt;mi&gt;L&lt;/mi&gt;&lt;mn&gt;1&lt;/mn&gt;&lt;mo&gt;|&lt;/mo&gt;&lt;/mrow&gt;&lt;/mfrac&gt;&lt;/math&gt;" id="259" name="Google Shape;259;p20" title="vertical line L 1 vertical line plus fraction numerator vertical line L 2 vertical line over denominator vertical line L 1 vertical line end fraction"/>
          <p:cNvPicPr preferRelativeResize="0"/>
          <p:nvPr/>
        </p:nvPicPr>
        <p:blipFill rotWithShape="1">
          <a:blip r:embed="rId8">
            <a:alphaModFix/>
          </a:blip>
          <a:srcRect b="0" l="0" r="0" t="0"/>
          <a:stretch/>
        </p:blipFill>
        <p:spPr>
          <a:xfrm>
            <a:off x="3583650" y="2036550"/>
            <a:ext cx="988350" cy="4795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Randomized Data Structures</a:t>
            </a:r>
            <a:endParaRPr/>
          </a:p>
        </p:txBody>
      </p:sp>
      <p:sp>
        <p:nvSpPr>
          <p:cNvPr id="94" name="Google Shape;94;p3"/>
          <p:cNvSpPr txBox="1"/>
          <p:nvPr>
            <p:ph idx="1" type="body"/>
          </p:nvPr>
        </p:nvSpPr>
        <p:spPr>
          <a:xfrm>
            <a:off x="773475" y="2078875"/>
            <a:ext cx="7688700" cy="2261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b="1" lang="ro"/>
              <a:t>O privire pe scurt, “din avion” asupra Skip lists.</a:t>
            </a:r>
            <a:endParaRPr b="1"/>
          </a:p>
          <a:p>
            <a:pPr indent="0" lvl="0" marL="0" rtl="0" algn="l">
              <a:lnSpc>
                <a:spcPct val="115000"/>
              </a:lnSpc>
              <a:spcBef>
                <a:spcPts val="1200"/>
              </a:spcBef>
              <a:spcAft>
                <a:spcPts val="0"/>
              </a:spcAft>
              <a:buSzPts val="1300"/>
              <a:buNone/>
            </a:pPr>
            <a:r>
              <a:t/>
            </a:r>
            <a:endParaRPr b="1"/>
          </a:p>
          <a:p>
            <a:pPr indent="0" lvl="0" marL="0" rtl="0" algn="l">
              <a:lnSpc>
                <a:spcPct val="115000"/>
              </a:lnSpc>
              <a:spcBef>
                <a:spcPts val="1200"/>
              </a:spcBef>
              <a:spcAft>
                <a:spcPts val="0"/>
              </a:spcAft>
              <a:buSzPts val="1300"/>
              <a:buNone/>
            </a:pPr>
            <a:r>
              <a:t/>
            </a:r>
            <a:endParaRPr b="1"/>
          </a:p>
          <a:p>
            <a:pPr indent="0" lvl="0" marL="457200" rtl="0" algn="l">
              <a:lnSpc>
                <a:spcPct val="115000"/>
              </a:lnSpc>
              <a:spcBef>
                <a:spcPts val="1200"/>
              </a:spcBef>
              <a:spcAft>
                <a:spcPts val="0"/>
              </a:spcAft>
              <a:buSzPts val="1300"/>
              <a:buNone/>
            </a:pPr>
            <a:r>
              <a:t/>
            </a:r>
            <a:endParaRPr b="1"/>
          </a:p>
          <a:p>
            <a:pPr indent="0" lvl="0" marL="0" rtl="0" algn="l">
              <a:lnSpc>
                <a:spcPct val="115000"/>
              </a:lnSpc>
              <a:spcBef>
                <a:spcPts val="1200"/>
              </a:spcBef>
              <a:spcAft>
                <a:spcPts val="1200"/>
              </a:spcAft>
              <a:buSzPts val="1300"/>
              <a:buNone/>
            </a:pPr>
            <a:r>
              <a:t/>
            </a:r>
            <a:endParaRPr b="1"/>
          </a:p>
        </p:txBody>
      </p:sp>
      <p:pic>
        <p:nvPicPr>
          <p:cNvPr id="95" name="Google Shape;95;p3"/>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265" name="Google Shape;265;p21"/>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66" name="Google Shape;266;p21"/>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67" name="Google Shape;267;p21"/>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68" name="Google Shape;268;p21"/>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69" name="Google Shape;269;p21"/>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270" name="Google Shape;270;p21"/>
          <p:cNvPicPr preferRelativeResize="0"/>
          <p:nvPr/>
        </p:nvPicPr>
        <p:blipFill rotWithShape="1">
          <a:blip r:embed="rId8">
            <a:alphaModFix/>
          </a:blip>
          <a:srcRect b="8288" l="13287" r="28765" t="65113"/>
          <a:stretch/>
        </p:blipFill>
        <p:spPr>
          <a:xfrm>
            <a:off x="654025" y="3538350"/>
            <a:ext cx="5367576" cy="1385624"/>
          </a:xfrm>
          <a:prstGeom prst="rect">
            <a:avLst/>
          </a:prstGeom>
          <a:noFill/>
          <a:ln>
            <a:noFill/>
          </a:ln>
        </p:spPr>
      </p:pic>
      <p:pic>
        <p:nvPicPr>
          <p:cNvPr descr="&lt;math xmlns=&quot;http://www.w3.org/1998/Math/MathML&quot;&gt;&lt;mo&gt;|&lt;/mo&gt;&lt;mi&gt;L&lt;/mi&gt;&lt;mn&gt;1&lt;/mn&gt;&lt;mo&gt;|&lt;/mo&gt;&lt;mo&gt;=&lt;/mo&gt;&lt;mroot&gt;&lt;mi&gt;n&lt;/mi&gt;&lt;mrow/&gt;&lt;/mroot&gt;&lt;mo&gt;;&lt;/mo&gt;&lt;mo&gt;&amp;#xA0;&lt;/mo&gt;&lt;mo&gt;|&lt;/mo&gt;&lt;mi&gt;L&lt;/mi&gt;&lt;mn&gt;2&lt;/mn&gt;&lt;mo&gt;|&lt;/mo&gt;&lt;mo&gt;=&lt;/mo&gt;&lt;mi&gt;n&lt;/mi&gt;&lt;mo&gt;;&lt;/mo&gt;&lt;mo&gt;&amp;#xA0;&lt;/mo&gt;&lt;mi&gt;A&lt;/mi&gt;&lt;mi&gt;v&lt;/mi&gt;&lt;mi&gt;e&lt;/mi&gt;&lt;mi&gt;m&lt;/mi&gt;&lt;mo&gt;&amp;#xA0;&lt;/mo&gt;&lt;mi&gt;cos&lt;/mi&gt;&lt;mi&gt;t&lt;/mi&gt;&lt;mi&gt;u&lt;/mi&gt;&lt;mi&gt;l&lt;/mi&gt;&lt;mo&gt;&amp;#xA0;&lt;/mo&gt;&lt;mi&gt;t&lt;/mi&gt;&lt;mi&gt;o&lt;/mi&gt;&lt;mi&gt;t&lt;/mi&gt;&lt;mi&gt;a&lt;/mi&gt;&lt;mi&gt;l&lt;/mi&gt;&lt;mo&gt;&amp;#xA0;&lt;/mo&gt;&lt;mi&gt;d&lt;/mi&gt;&lt;mi&gt;e&lt;/mi&gt;&lt;mo&gt;&amp;#xA0;&lt;/mo&gt;&lt;mi&gt;c&lt;/mi&gt;&lt;mi&gt;a&lt;/mi&gt;&lt;mi&gt;u&lt;/mi&gt;&lt;mi&gt;t&lt;/mi&gt;&lt;mi&gt;a&lt;/mi&gt;&lt;mi&gt;r&lt;/mi&gt;&lt;mi&gt;e&lt;/mi&gt;&lt;mo&gt;&amp;#xA0;&lt;/mo&gt;&lt;mi&gt;p&lt;/mi&gt;&lt;mi&gt;e&lt;/mi&gt;&lt;mo&gt;&amp;#xA0;&lt;/mo&gt;&lt;mn&gt;2&lt;/mn&gt;&lt;mo&gt;&amp;#xA0;&lt;/mo&gt;&lt;mi&gt;n&lt;/mi&gt;&lt;mi&gt;i&lt;/mi&gt;&lt;mi&gt;v&lt;/mi&gt;&lt;mi&gt;e&lt;/mi&gt;&lt;mi&gt;l&lt;/mi&gt;&lt;mi&gt;e&lt;/mi&gt;&lt;mo&gt;:&lt;/mo&gt;&lt;mspace linebreak=&quot;newline&quot;/&gt;&lt;mo&gt;|&lt;/mo&gt;&lt;mi&gt;L&lt;/mi&gt;&lt;mn&gt;1&lt;/mn&gt;&lt;mo&gt;|&lt;/mo&gt;&lt;mo&gt;+&lt;/mo&gt;&lt;mfrac&gt;&lt;mrow&gt;&lt;mo&gt;|&lt;/mo&gt;&lt;mi&gt;L&lt;/mi&gt;&lt;mn&gt;2&lt;/mn&gt;&lt;mo&gt;|&lt;/mo&gt;&lt;/mrow&gt;&lt;mrow&gt;&lt;mo&gt;|&lt;/mo&gt;&lt;mi&gt;L&lt;/mi&gt;&lt;mn&gt;1&lt;/mn&gt;&lt;mo&gt;|&lt;/mo&gt;&lt;/mrow&gt;&lt;/mfrac&gt;&lt;mo&gt;=&lt;/mo&gt;&lt;mn&gt;2&lt;/mn&gt;&lt;mroot&gt;&lt;mi&gt;n&lt;/mi&gt;&lt;mrow/&gt;&lt;/mroot&gt;&lt;/math&gt;" id="271" name="Google Shape;271;p21" title="vertical line L 1 vertical line equals root index blank of n semicolon space vertical line L 2 vertical line equals n semicolon space A v e m space cos t u l space t o t a l space d e space c a u t a r e space p e space 2 space n i v e l e colon&#10;vertical line L 1 vertical line plus fraction numerator vertical line L 2 vertical line over denominator vertical line L 1 vertical line end fraction equals 2 root index blank of n"/>
          <p:cNvPicPr preferRelativeResize="0"/>
          <p:nvPr/>
        </p:nvPicPr>
        <p:blipFill rotWithShape="1">
          <a:blip r:embed="rId9">
            <a:alphaModFix/>
          </a:blip>
          <a:srcRect b="0" l="0" r="0" t="0"/>
          <a:stretch/>
        </p:blipFill>
        <p:spPr>
          <a:xfrm>
            <a:off x="729450" y="1912604"/>
            <a:ext cx="4343399" cy="76457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277" name="Google Shape;277;p22"/>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78" name="Google Shape;278;p22"/>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79" name="Google Shape;279;p22"/>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80" name="Google Shape;280;p22"/>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81" name="Google Shape;281;p22"/>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282" name="Google Shape;282;p22"/>
          <p:cNvPicPr preferRelativeResize="0"/>
          <p:nvPr/>
        </p:nvPicPr>
        <p:blipFill rotWithShape="1">
          <a:blip r:embed="rId8">
            <a:alphaModFix/>
          </a:blip>
          <a:srcRect b="8288" l="13287" r="28765" t="65113"/>
          <a:stretch/>
        </p:blipFill>
        <p:spPr>
          <a:xfrm>
            <a:off x="654025" y="3538350"/>
            <a:ext cx="5367576" cy="1385624"/>
          </a:xfrm>
          <a:prstGeom prst="rect">
            <a:avLst/>
          </a:prstGeom>
          <a:noFill/>
          <a:ln>
            <a:noFill/>
          </a:ln>
        </p:spPr>
      </p:pic>
      <p:pic>
        <p:nvPicPr>
          <p:cNvPr descr="&lt;math xmlns=&quot;http://www.w3.org/1998/Math/MathML&quot;&gt;&lt;mo&gt;|&lt;/mo&gt;&lt;mi&gt;L&lt;/mi&gt;&lt;mn&gt;1&lt;/mn&gt;&lt;mo&gt;|&lt;/mo&gt;&lt;mo&gt;=&lt;/mo&gt;&lt;mroot&gt;&lt;mi&gt;n&lt;/mi&gt;&lt;mrow/&gt;&lt;/mroot&gt;&lt;mo&gt;;&lt;/mo&gt;&lt;mo&gt;&amp;#xA0;&lt;/mo&gt;&lt;mo&gt;|&lt;/mo&gt;&lt;mi&gt;L&lt;/mi&gt;&lt;mn&gt;2&lt;/mn&gt;&lt;mo&gt;|&lt;/mo&gt;&lt;mo&gt;=&lt;/mo&gt;&lt;mi&gt;n&lt;/mi&gt;&lt;mo&gt;;&lt;/mo&gt;&lt;mo&gt;&amp;#xA0;&lt;/mo&gt;&lt;mi&gt;A&lt;/mi&gt;&lt;mi&gt;v&lt;/mi&gt;&lt;mi&gt;e&lt;/mi&gt;&lt;mi&gt;m&lt;/mi&gt;&lt;mo&gt;&amp;#xA0;&lt;/mo&gt;&lt;mi&gt;cos&lt;/mi&gt;&lt;mi&gt;t&lt;/mi&gt;&lt;mi&gt;u&lt;/mi&gt;&lt;mi&gt;l&lt;/mi&gt;&lt;mo&gt;&amp;#xA0;&lt;/mo&gt;&lt;mi&gt;t&lt;/mi&gt;&lt;mi&gt;o&lt;/mi&gt;&lt;mi&gt;t&lt;/mi&gt;&lt;mi&gt;a&lt;/mi&gt;&lt;mi&gt;l&lt;/mi&gt;&lt;mo&gt;&amp;#xA0;&lt;/mo&gt;&lt;mi&gt;d&lt;/mi&gt;&lt;mi&gt;e&lt;/mi&gt;&lt;mo&gt;&amp;#xA0;&lt;/mo&gt;&lt;mi&gt;c&lt;/mi&gt;&lt;mi&gt;a&lt;/mi&gt;&lt;mi&gt;u&lt;/mi&gt;&lt;mi&gt;t&lt;/mi&gt;&lt;mi&gt;a&lt;/mi&gt;&lt;mi&gt;r&lt;/mi&gt;&lt;mi&gt;e&lt;/mi&gt;&lt;mo&gt;&amp;#xA0;&lt;/mo&gt;&lt;mi&gt;p&lt;/mi&gt;&lt;mi&gt;e&lt;/mi&gt;&lt;mo&gt;&amp;#xA0;&lt;/mo&gt;&lt;mn&gt;2&lt;/mn&gt;&lt;mo&gt;&amp;#xA0;&lt;/mo&gt;&lt;mi&gt;n&lt;/mi&gt;&lt;mi&gt;i&lt;/mi&gt;&lt;mi&gt;v&lt;/mi&gt;&lt;mi&gt;e&lt;/mi&gt;&lt;mi&gt;l&lt;/mi&gt;&lt;mi&gt;e&lt;/mi&gt;&lt;mo&gt;:&lt;/mo&gt;&lt;mspace linebreak=&quot;newline&quot;/&gt;&lt;mo&gt;|&lt;/mo&gt;&lt;mi&gt;L&lt;/mi&gt;&lt;mn&gt;1&lt;/mn&gt;&lt;mo&gt;|&lt;/mo&gt;&lt;mo&gt;+&lt;/mo&gt;&lt;mfrac&gt;&lt;mrow&gt;&lt;mo&gt;|&lt;/mo&gt;&lt;mi&gt;L&lt;/mi&gt;&lt;mn&gt;2&lt;/mn&gt;&lt;mo&gt;|&lt;/mo&gt;&lt;/mrow&gt;&lt;mrow&gt;&lt;mo&gt;|&lt;/mo&gt;&lt;mi&gt;L&lt;/mi&gt;&lt;mn&gt;1&lt;/mn&gt;&lt;mo&gt;|&lt;/mo&gt;&lt;/mrow&gt;&lt;/mfrac&gt;&lt;mo&gt;=&lt;/mo&gt;&lt;mn&gt;2&lt;/mn&gt;&lt;mroot&gt;&lt;mi&gt;n&lt;/mi&gt;&lt;mrow/&gt;&lt;/mroot&gt;&lt;/math&gt;" id="283" name="Google Shape;283;p22" title="vertical line L 1 vertical line equals root index blank of n semicolon space vertical line L 2 vertical line equals n semicolon space A v e m space cos t u l space t o t a l space d e space c a u t a r e space p e space 2 space n i v e l e colon&#10;vertical line L 1 vertical line plus fraction numerator vertical line L 2 vertical line over denominator vertical line L 1 vertical line end fraction equals 2 root index blank of n"/>
          <p:cNvPicPr preferRelativeResize="0"/>
          <p:nvPr/>
        </p:nvPicPr>
        <p:blipFill rotWithShape="1">
          <a:blip r:embed="rId9">
            <a:alphaModFix/>
          </a:blip>
          <a:srcRect b="0" l="0" r="0" t="0"/>
          <a:stretch/>
        </p:blipFill>
        <p:spPr>
          <a:xfrm>
            <a:off x="729450" y="1912604"/>
            <a:ext cx="4343399" cy="764579"/>
          </a:xfrm>
          <a:prstGeom prst="rect">
            <a:avLst/>
          </a:prstGeom>
          <a:noFill/>
          <a:ln>
            <a:noFill/>
          </a:ln>
        </p:spPr>
      </p:pic>
      <p:sp>
        <p:nvSpPr>
          <p:cNvPr id="284" name="Google Shape;284;p22"/>
          <p:cNvSpPr txBox="1"/>
          <p:nvPr/>
        </p:nvSpPr>
        <p:spPr>
          <a:xfrm>
            <a:off x="598600" y="2726950"/>
            <a:ext cx="51879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ro" sz="1400" u="none" cap="none" strike="noStrike">
                <a:solidFill>
                  <a:srgbClr val="000000"/>
                </a:solidFill>
                <a:latin typeface="Lato"/>
                <a:ea typeface="Lato"/>
                <a:cs typeface="Lato"/>
                <a:sym typeface="Lato"/>
              </a:rPr>
              <a:t>Dar pentru 3 nivele?</a:t>
            </a:r>
            <a:br>
              <a:rPr b="0" i="0" lang="ro" sz="1400" u="none" cap="none" strike="noStrike">
                <a:solidFill>
                  <a:srgbClr val="000000"/>
                </a:solidFill>
                <a:latin typeface="Lato"/>
                <a:ea typeface="Lato"/>
                <a:cs typeface="Lato"/>
                <a:sym typeface="Lato"/>
              </a:rPr>
            </a:br>
            <a:r>
              <a:rPr b="0" i="0" lang="ro" sz="1400" u="none" cap="none" strike="noStrike">
                <a:solidFill>
                  <a:srgbClr val="000000"/>
                </a:solidFill>
                <a:latin typeface="Lato"/>
                <a:ea typeface="Lato"/>
                <a:cs typeface="Lato"/>
                <a:sym typeface="Lato"/>
              </a:rPr>
              <a:t>Dar 4 nivele?</a:t>
            </a:r>
            <a:br>
              <a:rPr b="0" i="0" lang="ro" sz="1400" u="none" cap="none" strike="noStrike">
                <a:solidFill>
                  <a:srgbClr val="000000"/>
                </a:solidFill>
                <a:latin typeface="Lato"/>
                <a:ea typeface="Lato"/>
                <a:cs typeface="Lato"/>
                <a:sym typeface="Lato"/>
              </a:rPr>
            </a:br>
            <a:r>
              <a:rPr b="0" i="0" lang="ro" sz="1400" u="none" cap="none" strike="noStrike">
                <a:solidFill>
                  <a:srgbClr val="000000"/>
                </a:solidFill>
                <a:latin typeface="Lato"/>
                <a:ea typeface="Lato"/>
                <a:cs typeface="Lato"/>
                <a:sym typeface="Lato"/>
              </a:rPr>
              <a:t>Dar </a:t>
            </a:r>
            <a:r>
              <a:rPr b="0" i="1" lang="ro" sz="1400" u="none" cap="none" strike="noStrike">
                <a:solidFill>
                  <a:srgbClr val="000000"/>
                </a:solidFill>
                <a:latin typeface="Lato"/>
                <a:ea typeface="Lato"/>
                <a:cs typeface="Lato"/>
                <a:sym typeface="Lato"/>
              </a:rPr>
              <a:t>k</a:t>
            </a:r>
            <a:r>
              <a:rPr b="0" i="0" lang="ro" sz="1400" u="none" cap="none" strike="noStrike">
                <a:solidFill>
                  <a:srgbClr val="000000"/>
                </a:solidFill>
                <a:latin typeface="Lato"/>
                <a:ea typeface="Lato"/>
                <a:cs typeface="Lato"/>
                <a:sym typeface="Lato"/>
              </a:rPr>
              <a:t> nivele?</a:t>
            </a:r>
            <a:endParaRPr b="0" i="0" sz="1400" u="none" cap="none" strike="noStrike">
              <a:solidFill>
                <a:srgbClr val="000000"/>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290" name="Google Shape;290;p23"/>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291" name="Google Shape;291;p23"/>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292" name="Google Shape;292;p23"/>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293" name="Google Shape;293;p23"/>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294" name="Google Shape;294;p23"/>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295" name="Google Shape;295;p23"/>
          <p:cNvPicPr preferRelativeResize="0"/>
          <p:nvPr/>
        </p:nvPicPr>
        <p:blipFill rotWithShape="1">
          <a:blip r:embed="rId8">
            <a:alphaModFix/>
          </a:blip>
          <a:srcRect b="8288" l="13287" r="28765" t="65113"/>
          <a:stretch/>
        </p:blipFill>
        <p:spPr>
          <a:xfrm>
            <a:off x="654025" y="3538350"/>
            <a:ext cx="5367576" cy="1385624"/>
          </a:xfrm>
          <a:prstGeom prst="rect">
            <a:avLst/>
          </a:prstGeom>
          <a:noFill/>
          <a:ln>
            <a:noFill/>
          </a:ln>
        </p:spPr>
      </p:pic>
      <p:pic>
        <p:nvPicPr>
          <p:cNvPr descr="&lt;math xmlns=&quot;http://www.w3.org/1998/Math/MathML&quot;&gt;&lt;mn&gt;2&lt;/mn&gt;&lt;mo&gt;&amp;#xA0;&lt;/mo&gt;&lt;mi&gt;n&lt;/mi&gt;&lt;mi&gt;i&lt;/mi&gt;&lt;mi&gt;v&lt;/mi&gt;&lt;mi&gt;e&lt;/mi&gt;&lt;mi&gt;l&lt;/mi&gt;&lt;mi&gt;e&lt;/mi&gt;&lt;mo&gt;:&lt;/mo&gt;&lt;mo&gt;&amp;#xA0;&lt;/mo&gt;&lt;mn&gt;2&lt;/mn&gt;&lt;mroot&gt;&lt;mi&gt;n&lt;/mi&gt;&lt;mrow/&gt;&lt;/mroot&gt;&lt;mspace linebreak=&quot;newline&quot;/&gt;&lt;mn&gt;3&lt;/mn&gt;&lt;mo&gt;&amp;#xA0;&lt;/mo&gt;&lt;mi&gt;n&lt;/mi&gt;&lt;mi&gt;i&lt;/mi&gt;&lt;mi&gt;v&lt;/mi&gt;&lt;mi&gt;e&lt;/mi&gt;&lt;mi&gt;l&lt;/mi&gt;&lt;mi&gt;e&lt;/mi&gt;&lt;mo&gt;:&lt;/mo&gt;&lt;mo&gt;&amp;#xA0;&lt;/mo&gt;&lt;mn&gt;3&lt;/mn&gt;&lt;mroot&gt;&lt;mi&gt;n&lt;/mi&gt;&lt;mn&gt;3&lt;/mn&gt;&lt;/mroot&gt;&lt;mspace linebreak=&quot;newline&quot;/&gt;&lt;mi&gt;k&lt;/mi&gt;&lt;mo&gt;&amp;#xA0;&lt;/mo&gt;&lt;mi&gt;n&lt;/mi&gt;&lt;mi&gt;i&lt;/mi&gt;&lt;mi&gt;v&lt;/mi&gt;&lt;mi&gt;e&lt;/mi&gt;&lt;mi&gt;l&lt;/mi&gt;&lt;mi&gt;e&lt;/mi&gt;&lt;mo&gt;:&lt;/mo&gt;&lt;mo&gt;&amp;#xA0;&lt;/mo&gt;&lt;mi&gt;k&lt;/mi&gt;&lt;mroot&gt;&lt;mi&gt;n&lt;/mi&gt;&lt;mi&gt;k&lt;/mi&gt;&lt;/mroot&gt;&lt;mspace linebreak=&quot;newline&quot;/&gt;&lt;mi&gt;lg&lt;/mi&gt;&lt;mfenced&gt;&lt;mi&gt;k&lt;/mi&gt;&lt;/mfenced&gt;&lt;mi&gt;n&lt;/mi&gt;&lt;mi&gt;i&lt;/mi&gt;&lt;mi&gt;v&lt;/mi&gt;&lt;mi&gt;e&lt;/mi&gt;&lt;mi&gt;l&lt;/mi&gt;&lt;mi&gt;e&lt;/mi&gt;&lt;mo&gt;:&lt;/mo&gt;&lt;mo&gt;&amp;#xA0;&lt;/mo&gt;&lt;mi&gt;l&lt;/mi&gt;&lt;mi&gt;g&lt;/mi&gt;&lt;mfenced&gt;&lt;mi&gt;k&lt;/mi&gt;&lt;/mfenced&gt;&lt;mroot&gt;&lt;mi&gt;n&lt;/mi&gt;&lt;mrow&gt;&lt;mi&gt;l&lt;/mi&gt;&lt;mi&gt;g&lt;/mi&gt;&lt;mfenced&gt;&lt;mi&gt;k&lt;/mi&gt;&lt;/mfenced&gt;&lt;/mrow&gt;&lt;/mroot&gt;&lt;/math&gt;" id="296" name="Google Shape;296;p23" title="2 space n i v e l e colon space 2 root index blank of n&#10;3 space n i v e l e colon space 3 cube root of n&#10;k space n i v e l e colon space k k-th root of n&#10;lg open parentheses k close parentheses n i v e l e colon space l g open parentheses k close parentheses root index l g open parentheses k close parentheses of n"/>
          <p:cNvPicPr preferRelativeResize="0"/>
          <p:nvPr/>
        </p:nvPicPr>
        <p:blipFill rotWithShape="1">
          <a:blip r:embed="rId9">
            <a:alphaModFix/>
          </a:blip>
          <a:srcRect b="0" l="0" r="0" t="0"/>
          <a:stretch/>
        </p:blipFill>
        <p:spPr>
          <a:xfrm>
            <a:off x="593048" y="1739702"/>
            <a:ext cx="3131550" cy="19228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302" name="Google Shape;302;p24"/>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03" name="Google Shape;303;p24"/>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04" name="Google Shape;304;p24"/>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05" name="Google Shape;305;p24"/>
          <p:cNvPicPr preferRelativeResize="0"/>
          <p:nvPr/>
        </p:nvPicPr>
        <p:blipFill rotWithShape="1">
          <a:blip r:embed="rId6">
            <a:alphaModFix/>
          </a:blip>
          <a:srcRect b="12626" l="12292" r="29004" t="65973"/>
          <a:stretch/>
        </p:blipFill>
        <p:spPr>
          <a:xfrm>
            <a:off x="500513" y="3823200"/>
            <a:ext cx="5367576" cy="1100774"/>
          </a:xfrm>
          <a:prstGeom prst="rect">
            <a:avLst/>
          </a:prstGeom>
          <a:noFill/>
          <a:ln>
            <a:noFill/>
          </a:ln>
        </p:spPr>
      </p:pic>
      <p:pic>
        <p:nvPicPr>
          <p:cNvPr id="306" name="Google Shape;306;p24"/>
          <p:cNvPicPr preferRelativeResize="0"/>
          <p:nvPr/>
        </p:nvPicPr>
        <p:blipFill rotWithShape="1">
          <a:blip r:embed="rId7">
            <a:alphaModFix/>
          </a:blip>
          <a:srcRect b="0" l="0" r="0" t="0"/>
          <a:stretch/>
        </p:blipFill>
        <p:spPr>
          <a:xfrm>
            <a:off x="7022725" y="464900"/>
            <a:ext cx="2032426" cy="2032426"/>
          </a:xfrm>
          <a:prstGeom prst="rect">
            <a:avLst/>
          </a:prstGeom>
          <a:noFill/>
          <a:ln>
            <a:noFill/>
          </a:ln>
        </p:spPr>
      </p:pic>
      <p:pic>
        <p:nvPicPr>
          <p:cNvPr id="307" name="Google Shape;307;p24"/>
          <p:cNvPicPr preferRelativeResize="0"/>
          <p:nvPr/>
        </p:nvPicPr>
        <p:blipFill rotWithShape="1">
          <a:blip r:embed="rId8">
            <a:alphaModFix/>
          </a:blip>
          <a:srcRect b="8288" l="13287" r="28765" t="65113"/>
          <a:stretch/>
        </p:blipFill>
        <p:spPr>
          <a:xfrm>
            <a:off x="654025" y="3538350"/>
            <a:ext cx="5367576" cy="1385624"/>
          </a:xfrm>
          <a:prstGeom prst="rect">
            <a:avLst/>
          </a:prstGeom>
          <a:noFill/>
          <a:ln>
            <a:noFill/>
          </a:ln>
        </p:spPr>
      </p:pic>
      <p:pic>
        <p:nvPicPr>
          <p:cNvPr descr="&lt;math xmlns=&quot;http://www.w3.org/1998/Math/MathML&quot;&gt;&lt;mn&gt;2&lt;/mn&gt;&lt;mo&gt;&amp;#xA0;&lt;/mo&gt;&lt;mi&gt;n&lt;/mi&gt;&lt;mi&gt;i&lt;/mi&gt;&lt;mi&gt;v&lt;/mi&gt;&lt;mi&gt;e&lt;/mi&gt;&lt;mi&gt;l&lt;/mi&gt;&lt;mi&gt;e&lt;/mi&gt;&lt;mo&gt;:&lt;/mo&gt;&lt;mo&gt;&amp;#xA0;&lt;/mo&gt;&lt;mn&gt;2&lt;/mn&gt;&lt;mroot&gt;&lt;mi&gt;n&lt;/mi&gt;&lt;mrow/&gt;&lt;/mroot&gt;&lt;mspace linebreak=&quot;newline&quot;/&gt;&lt;mn&gt;3&lt;/mn&gt;&lt;mo&gt;&amp;#xA0;&lt;/mo&gt;&lt;mi&gt;n&lt;/mi&gt;&lt;mi&gt;i&lt;/mi&gt;&lt;mi&gt;v&lt;/mi&gt;&lt;mi&gt;e&lt;/mi&gt;&lt;mi&gt;l&lt;/mi&gt;&lt;mi&gt;e&lt;/mi&gt;&lt;mo&gt;:&lt;/mo&gt;&lt;mo&gt;&amp;#xA0;&lt;/mo&gt;&lt;mn&gt;3&lt;/mn&gt;&lt;mroot&gt;&lt;mi&gt;n&lt;/mi&gt;&lt;mn&gt;3&lt;/mn&gt;&lt;/mroot&gt;&lt;mspace linebreak=&quot;newline&quot;/&gt;&lt;mi&gt;k&lt;/mi&gt;&lt;mo&gt;&amp;#xA0;&lt;/mo&gt;&lt;mi&gt;n&lt;/mi&gt;&lt;mi&gt;i&lt;/mi&gt;&lt;mi&gt;v&lt;/mi&gt;&lt;mi&gt;e&lt;/mi&gt;&lt;mi&gt;l&lt;/mi&gt;&lt;mi&gt;e&lt;/mi&gt;&lt;mo&gt;:&lt;/mo&gt;&lt;mo&gt;&amp;#xA0;&lt;/mo&gt;&lt;mi&gt;k&lt;/mi&gt;&lt;mroot&gt;&lt;mi&gt;n&lt;/mi&gt;&lt;mi&gt;k&lt;/mi&gt;&lt;/mroot&gt;&lt;mspace linebreak=&quot;newline&quot;/&gt;&lt;mi&gt;lg&lt;/mi&gt;&lt;mfenced&gt;&lt;mi&gt;k&lt;/mi&gt;&lt;/mfenced&gt;&lt;mi&gt;n&lt;/mi&gt;&lt;mi&gt;i&lt;/mi&gt;&lt;mi&gt;v&lt;/mi&gt;&lt;mi&gt;e&lt;/mi&gt;&lt;mi&gt;l&lt;/mi&gt;&lt;mi&gt;e&lt;/mi&gt;&lt;mo&gt;:&lt;/mo&gt;&lt;mo&gt;&amp;#xA0;&lt;/mo&gt;&lt;mi&gt;l&lt;/mi&gt;&lt;mi&gt;g&lt;/mi&gt;&lt;mfenced&gt;&lt;mi&gt;k&lt;/mi&gt;&lt;/mfenced&gt;&lt;mroot&gt;&lt;mi&gt;n&lt;/mi&gt;&lt;mrow&gt;&lt;mi&gt;l&lt;/mi&gt;&lt;mi&gt;g&lt;/mi&gt;&lt;mfenced&gt;&lt;mi&gt;k&lt;/mi&gt;&lt;/mfenced&gt;&lt;/mrow&gt;&lt;/mroot&gt;&lt;mo&gt;=&lt;/mo&gt;&lt;mn mathvariant=&quot;bold&quot;&gt;2&lt;/mn&gt;&lt;mi mathvariant=&quot;bold-italic&quot;&gt;l&lt;/mi&gt;&lt;mi mathvariant=&quot;bold-italic&quot;&gt;g&lt;/mi&gt;&lt;mstyle mathvariant=&quot;bold&quot;&gt;&lt;mrow&gt;&lt;mo&gt;(&lt;/mo&gt;&lt;mi&gt;n&lt;/mi&gt;&lt;mo&gt;)&lt;/mo&gt;&lt;/mrow&gt;&lt;/mstyle&gt;&lt;/math&gt;" id="308" name="Google Shape;308;p24" title="2 space n i v e l e colon space 2 root index blank of n&#10;3 space n i v e l e colon space 3 cube root of n&#10;k space n i v e l e colon space k k-th root of n&#10;lg open parentheses k close parentheses n i v e l e colon space l g open parentheses k close parentheses root index l g open parentheses k close parentheses of n equals bold 2 bold italic l bold italic g begin bold style left parenthesis n right parenthesis end style"/>
          <p:cNvPicPr preferRelativeResize="0"/>
          <p:nvPr/>
        </p:nvPicPr>
        <p:blipFill rotWithShape="1">
          <a:blip r:embed="rId9">
            <a:alphaModFix/>
          </a:blip>
          <a:srcRect b="0" l="0" r="0" t="0"/>
          <a:stretch/>
        </p:blipFill>
        <p:spPr>
          <a:xfrm>
            <a:off x="593048" y="1739703"/>
            <a:ext cx="4343400" cy="195726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314" name="Google Shape;314;p25"/>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15" name="Google Shape;315;p25"/>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16" name="Google Shape;316;p25"/>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17" name="Google Shape;317;p25"/>
          <p:cNvPicPr preferRelativeResize="0"/>
          <p:nvPr/>
        </p:nvPicPr>
        <p:blipFill rotWithShape="1">
          <a:blip r:embed="rId6">
            <a:alphaModFix/>
          </a:blip>
          <a:srcRect b="0" l="0" r="0" t="0"/>
          <a:stretch/>
        </p:blipFill>
        <p:spPr>
          <a:xfrm>
            <a:off x="7022725" y="464900"/>
            <a:ext cx="2032426" cy="2032426"/>
          </a:xfrm>
          <a:prstGeom prst="rect">
            <a:avLst/>
          </a:prstGeom>
          <a:noFill/>
          <a:ln>
            <a:noFill/>
          </a:ln>
        </p:spPr>
      </p:pic>
      <p:pic>
        <p:nvPicPr>
          <p:cNvPr id="318" name="Google Shape;318;p25"/>
          <p:cNvPicPr preferRelativeResize="0"/>
          <p:nvPr/>
        </p:nvPicPr>
        <p:blipFill rotWithShape="1">
          <a:blip r:embed="rId7">
            <a:alphaModFix/>
          </a:blip>
          <a:srcRect b="10923" l="12407" r="29314" t="44771"/>
          <a:stretch/>
        </p:blipFill>
        <p:spPr>
          <a:xfrm>
            <a:off x="931150" y="2688025"/>
            <a:ext cx="5742101" cy="2455474"/>
          </a:xfrm>
          <a:prstGeom prst="rect">
            <a:avLst/>
          </a:prstGeom>
          <a:noFill/>
          <a:ln>
            <a:noFill/>
          </a:ln>
        </p:spPr>
      </p:pic>
      <p:sp>
        <p:nvSpPr>
          <p:cNvPr id="319" name="Google Shape;319;p25"/>
          <p:cNvSpPr txBox="1"/>
          <p:nvPr/>
        </p:nvSpPr>
        <p:spPr>
          <a:xfrm>
            <a:off x="7016875" y="2780150"/>
            <a:ext cx="2032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Cu ce seamănă oare?</a:t>
            </a:r>
            <a:endParaRPr b="1" i="0" sz="1400" u="none" cap="none" strike="noStrike">
              <a:solidFill>
                <a:srgbClr val="000000"/>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Numarul de elemente per nivel</a:t>
            </a:r>
            <a:endParaRPr/>
          </a:p>
        </p:txBody>
      </p:sp>
      <p:pic>
        <p:nvPicPr>
          <p:cNvPr id="325" name="Google Shape;325;p26"/>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26" name="Google Shape;326;p26"/>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27" name="Google Shape;327;p26"/>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28" name="Google Shape;328;p26"/>
          <p:cNvPicPr preferRelativeResize="0"/>
          <p:nvPr/>
        </p:nvPicPr>
        <p:blipFill rotWithShape="1">
          <a:blip r:embed="rId6">
            <a:alphaModFix/>
          </a:blip>
          <a:srcRect b="0" l="0" r="0" t="0"/>
          <a:stretch/>
        </p:blipFill>
        <p:spPr>
          <a:xfrm>
            <a:off x="7022725" y="464900"/>
            <a:ext cx="2032426" cy="2032426"/>
          </a:xfrm>
          <a:prstGeom prst="rect">
            <a:avLst/>
          </a:prstGeom>
          <a:noFill/>
          <a:ln>
            <a:noFill/>
          </a:ln>
        </p:spPr>
      </p:pic>
      <p:pic>
        <p:nvPicPr>
          <p:cNvPr id="329" name="Google Shape;329;p26"/>
          <p:cNvPicPr preferRelativeResize="0"/>
          <p:nvPr/>
        </p:nvPicPr>
        <p:blipFill rotWithShape="1">
          <a:blip r:embed="rId7">
            <a:alphaModFix/>
          </a:blip>
          <a:srcRect b="10923" l="12407" r="29314" t="44771"/>
          <a:stretch/>
        </p:blipFill>
        <p:spPr>
          <a:xfrm>
            <a:off x="931150" y="2688025"/>
            <a:ext cx="5742101" cy="2455474"/>
          </a:xfrm>
          <a:prstGeom prst="rect">
            <a:avLst/>
          </a:prstGeom>
          <a:noFill/>
          <a:ln>
            <a:noFill/>
          </a:ln>
        </p:spPr>
      </p:pic>
      <p:sp>
        <p:nvSpPr>
          <p:cNvPr id="330" name="Google Shape;330;p26"/>
          <p:cNvSpPr txBox="1"/>
          <p:nvPr/>
        </p:nvSpPr>
        <p:spPr>
          <a:xfrm>
            <a:off x="7016875" y="2780150"/>
            <a:ext cx="20325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Cu ce seamana oare?</a:t>
            </a:r>
            <a:endParaRPr b="1"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Un arbore!</a:t>
            </a:r>
            <a:endParaRPr b="1" i="0" sz="1400" u="none" cap="none" strike="noStrike">
              <a:solidFill>
                <a:srgbClr val="000000"/>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Search (X) </a:t>
            </a:r>
            <a:endParaRPr/>
          </a:p>
        </p:txBody>
      </p:sp>
      <p:pic>
        <p:nvPicPr>
          <p:cNvPr id="336" name="Google Shape;336;p27"/>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37" name="Google Shape;337;p27"/>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38" name="Google Shape;338;p27"/>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39" name="Google Shape;339;p27"/>
          <p:cNvPicPr preferRelativeResize="0"/>
          <p:nvPr/>
        </p:nvPicPr>
        <p:blipFill rotWithShape="1">
          <a:blip r:embed="rId6">
            <a:alphaModFix/>
          </a:blip>
          <a:srcRect b="0" l="0" r="0" t="0"/>
          <a:stretch/>
        </p:blipFill>
        <p:spPr>
          <a:xfrm>
            <a:off x="7022725" y="464900"/>
            <a:ext cx="2032426" cy="2032426"/>
          </a:xfrm>
          <a:prstGeom prst="rect">
            <a:avLst/>
          </a:prstGeom>
          <a:noFill/>
          <a:ln>
            <a:noFill/>
          </a:ln>
        </p:spPr>
      </p:pic>
      <p:pic>
        <p:nvPicPr>
          <p:cNvPr id="340" name="Google Shape;340;p27"/>
          <p:cNvPicPr preferRelativeResize="0"/>
          <p:nvPr/>
        </p:nvPicPr>
        <p:blipFill rotWithShape="1">
          <a:blip r:embed="rId7">
            <a:alphaModFix/>
          </a:blip>
          <a:srcRect b="10923" l="12407" r="29314" t="44771"/>
          <a:stretch/>
        </p:blipFill>
        <p:spPr>
          <a:xfrm>
            <a:off x="931150" y="2688025"/>
            <a:ext cx="5742101" cy="2455474"/>
          </a:xfrm>
          <a:prstGeom prst="rect">
            <a:avLst/>
          </a:prstGeom>
          <a:noFill/>
          <a:ln>
            <a:noFill/>
          </a:ln>
        </p:spPr>
      </p:pic>
      <p:pic>
        <p:nvPicPr>
          <p:cNvPr id="341" name="Google Shape;341;p27"/>
          <p:cNvPicPr preferRelativeResize="0"/>
          <p:nvPr/>
        </p:nvPicPr>
        <p:blipFill rotWithShape="1">
          <a:blip r:embed="rId8">
            <a:alphaModFix/>
          </a:blip>
          <a:srcRect b="10990" l="13578" r="28836" t="44199"/>
          <a:stretch/>
        </p:blipFill>
        <p:spPr>
          <a:xfrm>
            <a:off x="1019800" y="2554768"/>
            <a:ext cx="5742101" cy="2513357"/>
          </a:xfrm>
          <a:prstGeom prst="rect">
            <a:avLst/>
          </a:prstGeom>
          <a:noFill/>
          <a:ln>
            <a:noFill/>
          </a:ln>
        </p:spPr>
      </p:pic>
      <p:sp>
        <p:nvSpPr>
          <p:cNvPr id="342" name="Google Shape;342;p27"/>
          <p:cNvSpPr txBox="1"/>
          <p:nvPr/>
        </p:nvSpPr>
        <p:spPr>
          <a:xfrm>
            <a:off x="7016875" y="2780150"/>
            <a:ext cx="2032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ro" sz="1400" u="none" cap="none" strike="noStrike">
                <a:solidFill>
                  <a:srgbClr val="000000"/>
                </a:solidFill>
                <a:latin typeface="Lato"/>
                <a:ea typeface="Lato"/>
                <a:cs typeface="Lato"/>
                <a:sym typeface="Lato"/>
              </a:rPr>
              <a:t>Search(72)</a:t>
            </a:r>
            <a:endParaRPr b="1" i="0" sz="1400" u="none" cap="none" strike="noStrike">
              <a:solidFill>
                <a:srgbClr val="000000"/>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2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48" name="Google Shape;348;p28"/>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349" name="Google Shape;349;p28"/>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50" name="Google Shape;350;p28"/>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51" name="Google Shape;351;p28"/>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57" name="Google Shape;357;p29"/>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OBSERVATIE: Nivelul inferior va contine intoteauna toate elementele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358" name="Google Shape;358;p29"/>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59" name="Google Shape;359;p29"/>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60" name="Google Shape;360;p29"/>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3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66" name="Google Shape;366;p30"/>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OBSERVATIE: Nivelul inferior va contine intoteauna toate elementele</a:t>
            </a:r>
            <a:endParaRPr b="1"/>
          </a:p>
          <a:p>
            <a:pPr indent="0" lvl="0" marL="0" rtl="0" algn="l">
              <a:lnSpc>
                <a:spcPct val="100000"/>
              </a:lnSpc>
              <a:spcBef>
                <a:spcPts val="1200"/>
              </a:spcBef>
              <a:spcAft>
                <a:spcPts val="0"/>
              </a:spcAft>
              <a:buSzPts val="1300"/>
              <a:buNone/>
            </a:pPr>
            <a:r>
              <a:rPr b="1" lang="ro"/>
              <a:t>Q: Pe cate alte nivele inserez X?</a:t>
            </a:r>
            <a:endParaRPr b="1"/>
          </a:p>
          <a:p>
            <a:pPr indent="0" lvl="0" marL="0" rtl="0" algn="l">
              <a:lnSpc>
                <a:spcPct val="100000"/>
              </a:lnSpc>
              <a:spcBef>
                <a:spcPts val="1200"/>
              </a:spcBef>
              <a:spcAft>
                <a:spcPts val="1200"/>
              </a:spcAft>
              <a:buSzPts val="1300"/>
              <a:buNone/>
            </a:pPr>
            <a:r>
              <a:rPr b="1" lang="ro"/>
              <a:t>A: Dau cu banul! Daca pica pajura, inserez pe inca un nivel, altfel ma opresc!</a:t>
            </a:r>
            <a:endParaRPr b="1"/>
          </a:p>
        </p:txBody>
      </p:sp>
      <p:pic>
        <p:nvPicPr>
          <p:cNvPr id="367" name="Google Shape;367;p30"/>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68" name="Google Shape;368;p30"/>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69" name="Google Shape;369;p30"/>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Randomized Data Structures</a:t>
            </a:r>
            <a:endParaRPr/>
          </a:p>
        </p:txBody>
      </p:sp>
      <p:sp>
        <p:nvSpPr>
          <p:cNvPr id="101" name="Google Shape;101;p4"/>
          <p:cNvSpPr txBox="1"/>
          <p:nvPr>
            <p:ph idx="1" type="body"/>
          </p:nvPr>
        </p:nvSpPr>
        <p:spPr>
          <a:xfrm>
            <a:off x="773475" y="2078875"/>
            <a:ext cx="7688700" cy="2261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b="1" lang="ro"/>
              <a:t>O privire pe scurt, “din avion” asupra Skip lists.</a:t>
            </a:r>
            <a:endParaRPr b="1"/>
          </a:p>
          <a:p>
            <a:pPr indent="0" lvl="0" marL="0" rtl="0" algn="l">
              <a:lnSpc>
                <a:spcPct val="115000"/>
              </a:lnSpc>
              <a:spcBef>
                <a:spcPts val="1200"/>
              </a:spcBef>
              <a:spcAft>
                <a:spcPts val="0"/>
              </a:spcAft>
              <a:buSzPts val="1300"/>
              <a:buNone/>
            </a:pPr>
            <a:r>
              <a:rPr b="1" lang="ro"/>
              <a:t>Introduse in 1989 de către W. Purgh, sunt structuri dinamice bazate pe factor aleator (randomized) </a:t>
            </a:r>
            <a:endParaRPr b="1"/>
          </a:p>
          <a:p>
            <a:pPr indent="0" lvl="0" marL="0" rtl="0" algn="l">
              <a:lnSpc>
                <a:spcPct val="115000"/>
              </a:lnSpc>
              <a:spcBef>
                <a:spcPts val="1200"/>
              </a:spcBef>
              <a:spcAft>
                <a:spcPts val="0"/>
              </a:spcAft>
              <a:buSzPts val="1300"/>
              <a:buNone/>
            </a:pPr>
            <a:r>
              <a:t/>
            </a:r>
            <a:endParaRPr b="1"/>
          </a:p>
          <a:p>
            <a:pPr indent="0" lvl="0" marL="457200" rtl="0" algn="l">
              <a:lnSpc>
                <a:spcPct val="115000"/>
              </a:lnSpc>
              <a:spcBef>
                <a:spcPts val="1200"/>
              </a:spcBef>
              <a:spcAft>
                <a:spcPts val="0"/>
              </a:spcAft>
              <a:buSzPts val="1300"/>
              <a:buNone/>
            </a:pPr>
            <a:r>
              <a:t/>
            </a:r>
            <a:endParaRPr b="1"/>
          </a:p>
          <a:p>
            <a:pPr indent="0" lvl="0" marL="0" rtl="0" algn="l">
              <a:lnSpc>
                <a:spcPct val="115000"/>
              </a:lnSpc>
              <a:spcBef>
                <a:spcPts val="1200"/>
              </a:spcBef>
              <a:spcAft>
                <a:spcPts val="1200"/>
              </a:spcAft>
              <a:buSzPts val="1300"/>
              <a:buNone/>
            </a:pPr>
            <a:r>
              <a:t/>
            </a:r>
            <a:endParaRPr b="1"/>
          </a:p>
        </p:txBody>
      </p:sp>
      <p:pic>
        <p:nvPicPr>
          <p:cNvPr id="102" name="Google Shape;102;p4"/>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Insert (X)</a:t>
            </a:r>
            <a:endParaRPr/>
          </a:p>
        </p:txBody>
      </p:sp>
      <p:sp>
        <p:nvSpPr>
          <p:cNvPr id="375" name="Google Shape;375;p31"/>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SzPts val="1300"/>
              <a:buNone/>
            </a:pPr>
            <a:r>
              <a:rPr b="1" lang="ro"/>
              <a:t>Pentru a insera un nou element X in lista:</a:t>
            </a:r>
            <a:endParaRPr b="1"/>
          </a:p>
          <a:p>
            <a:pPr indent="-311150" lvl="0" marL="457200" rtl="0" algn="l">
              <a:lnSpc>
                <a:spcPct val="100000"/>
              </a:lnSpc>
              <a:spcBef>
                <a:spcPts val="1200"/>
              </a:spcBef>
              <a:spcAft>
                <a:spcPts val="0"/>
              </a:spcAft>
              <a:buSzPts val="1300"/>
              <a:buChar char="●"/>
            </a:pPr>
            <a:r>
              <a:rPr b="1" lang="ro"/>
              <a:t>ii cautam pozitia in nivelul inferior (search(x))</a:t>
            </a:r>
            <a:endParaRPr b="1"/>
          </a:p>
          <a:p>
            <a:pPr indent="-311150" lvl="0" marL="457200" rtl="0" algn="l">
              <a:lnSpc>
                <a:spcPct val="100000"/>
              </a:lnSpc>
              <a:spcBef>
                <a:spcPts val="0"/>
              </a:spcBef>
              <a:spcAft>
                <a:spcPts val="0"/>
              </a:spcAft>
              <a:buSzPts val="1300"/>
              <a:buChar char="●"/>
            </a:pPr>
            <a:r>
              <a:rPr b="1" lang="ro"/>
              <a:t>il inseram pe nivelul inferior</a:t>
            </a:r>
            <a:endParaRPr b="1"/>
          </a:p>
          <a:p>
            <a:pPr indent="-311150" lvl="0" marL="457200" rtl="0" algn="l">
              <a:lnSpc>
                <a:spcPct val="100000"/>
              </a:lnSpc>
              <a:spcBef>
                <a:spcPts val="0"/>
              </a:spcBef>
              <a:spcAft>
                <a:spcPts val="0"/>
              </a:spcAft>
              <a:buSzPts val="1300"/>
              <a:buChar char="●"/>
            </a:pPr>
            <a:r>
              <a:rPr b="1" lang="ro"/>
              <a:t>il inseram si pe </a:t>
            </a:r>
            <a:r>
              <a:rPr b="1" i="1" lang="ro" u="sng"/>
              <a:t>unele </a:t>
            </a:r>
            <a:r>
              <a:rPr b="1" lang="ro"/>
              <a:t>nivele superioare</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OBSERVATIE: Nivelul inferior va contine intoteauna toate elementele</a:t>
            </a:r>
            <a:endParaRPr b="1"/>
          </a:p>
          <a:p>
            <a:pPr indent="0" lvl="0" marL="0" rtl="0" algn="l">
              <a:lnSpc>
                <a:spcPct val="100000"/>
              </a:lnSpc>
              <a:spcBef>
                <a:spcPts val="1200"/>
              </a:spcBef>
              <a:spcAft>
                <a:spcPts val="0"/>
              </a:spcAft>
              <a:buSzPts val="1300"/>
              <a:buNone/>
            </a:pPr>
            <a:r>
              <a:rPr b="1" lang="ro"/>
              <a:t>Q: Pe cate alte nivele inserez X?</a:t>
            </a:r>
            <a:endParaRPr b="1"/>
          </a:p>
          <a:p>
            <a:pPr indent="0" lvl="0" marL="0" rtl="0" algn="l">
              <a:lnSpc>
                <a:spcPct val="100000"/>
              </a:lnSpc>
              <a:spcBef>
                <a:spcPts val="1200"/>
              </a:spcBef>
              <a:spcAft>
                <a:spcPts val="0"/>
              </a:spcAft>
              <a:buSzPts val="1300"/>
              <a:buNone/>
            </a:pPr>
            <a:r>
              <a:rPr b="1" lang="ro"/>
              <a:t>A: Dau cu banul! Daca pica pajura, inserez pe inca un nivel, altfel ma opresc!</a:t>
            </a:r>
            <a:endParaRPr b="1"/>
          </a:p>
          <a:p>
            <a:pPr indent="0" lvl="0" marL="0" rtl="0" algn="l">
              <a:lnSpc>
                <a:spcPct val="100000"/>
              </a:lnSpc>
              <a:spcBef>
                <a:spcPts val="1200"/>
              </a:spcBef>
              <a:spcAft>
                <a:spcPts val="1200"/>
              </a:spcAft>
              <a:buSzPts val="1300"/>
              <a:buNone/>
            </a:pPr>
            <a:r>
              <a:rPr b="1" lang="ro"/>
              <a:t>Consecinta: ½ dintre elemente vor fi doar pe nivelul 0. ¼ dintre elemente vor fi doar pe nivelele 0 si 1. ⅛ vor fi doar pe nivelele 0, 1 si 2, etc...</a:t>
            </a:r>
            <a:endParaRPr b="1"/>
          </a:p>
        </p:txBody>
      </p:sp>
      <p:pic>
        <p:nvPicPr>
          <p:cNvPr id="376" name="Google Shape;376;p31"/>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77" name="Google Shape;377;p31"/>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78" name="Google Shape;378;p31"/>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2"/>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Exercitiu</a:t>
            </a:r>
            <a:endParaRPr/>
          </a:p>
        </p:txBody>
      </p:sp>
      <p:sp>
        <p:nvSpPr>
          <p:cNvPr id="384" name="Google Shape;384;p32"/>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1200"/>
              </a:spcAft>
              <a:buSzPts val="1300"/>
              <a:buNone/>
            </a:pPr>
            <a:r>
              <a:t/>
            </a:r>
            <a:endParaRPr b="1"/>
          </a:p>
        </p:txBody>
      </p:sp>
      <p:pic>
        <p:nvPicPr>
          <p:cNvPr id="385" name="Google Shape;385;p32"/>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86" name="Google Shape;386;p32"/>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87" name="Google Shape;387;p32"/>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pic>
        <p:nvPicPr>
          <p:cNvPr id="388" name="Google Shape;388;p32"/>
          <p:cNvPicPr preferRelativeResize="0"/>
          <p:nvPr/>
        </p:nvPicPr>
        <p:blipFill rotWithShape="1">
          <a:blip r:embed="rId6">
            <a:alphaModFix/>
          </a:blip>
          <a:srcRect b="10989" l="13581" r="27750" t="37072"/>
          <a:stretch/>
        </p:blipFill>
        <p:spPr>
          <a:xfrm>
            <a:off x="729450" y="2078875"/>
            <a:ext cx="6074938" cy="302489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33"/>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Delete (x)</a:t>
            </a:r>
            <a:endParaRPr/>
          </a:p>
        </p:txBody>
      </p:sp>
      <p:sp>
        <p:nvSpPr>
          <p:cNvPr id="394" name="Google Shape;394;p33"/>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rPr b="1" lang="ro"/>
              <a:t>Se cauta elementul x in lista (se gaseste pe cel mai de sus nivel). </a:t>
            </a:r>
            <a:endParaRPr b="1"/>
          </a:p>
          <a:p>
            <a:pPr indent="0" lvl="0" marL="0" rtl="0" algn="l">
              <a:lnSpc>
                <a:spcPct val="100000"/>
              </a:lnSpc>
              <a:spcBef>
                <a:spcPts val="1200"/>
              </a:spcBef>
              <a:spcAft>
                <a:spcPts val="1200"/>
              </a:spcAft>
              <a:buSzPts val="1300"/>
              <a:buNone/>
            </a:pPr>
            <a:r>
              <a:rPr b="1" lang="ro"/>
              <a:t>Se sterge elemntul de pe toate nivelele!</a:t>
            </a:r>
            <a:endParaRPr b="1"/>
          </a:p>
        </p:txBody>
      </p:sp>
      <p:pic>
        <p:nvPicPr>
          <p:cNvPr id="395" name="Google Shape;395;p33"/>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396" name="Google Shape;396;p33"/>
          <p:cNvPicPr preferRelativeResize="0"/>
          <p:nvPr/>
        </p:nvPicPr>
        <p:blipFill rotWithShape="1">
          <a:blip r:embed="rId4">
            <a:alphaModFix/>
          </a:blip>
          <a:srcRect b="12914" l="5705" r="5278" t="12088"/>
          <a:stretch/>
        </p:blipFill>
        <p:spPr>
          <a:xfrm>
            <a:off x="6943725" y="464900"/>
            <a:ext cx="2146425" cy="1808550"/>
          </a:xfrm>
          <a:prstGeom prst="rect">
            <a:avLst/>
          </a:prstGeom>
          <a:noFill/>
          <a:ln>
            <a:noFill/>
          </a:ln>
        </p:spPr>
      </p:pic>
      <p:pic>
        <p:nvPicPr>
          <p:cNvPr id="397" name="Google Shape;397;p33"/>
          <p:cNvPicPr preferRelativeResize="0"/>
          <p:nvPr/>
        </p:nvPicPr>
        <p:blipFill rotWithShape="1">
          <a:blip r:embed="rId5">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4"/>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Skip Lists: How good are they?</a:t>
            </a:r>
            <a:endParaRPr/>
          </a:p>
        </p:txBody>
      </p:sp>
      <p:sp>
        <p:nvSpPr>
          <p:cNvPr id="403" name="Google Shape;403;p34"/>
          <p:cNvSpPr txBox="1"/>
          <p:nvPr>
            <p:ph idx="1" type="body"/>
          </p:nvPr>
        </p:nvSpPr>
        <p:spPr>
          <a:xfrm>
            <a:off x="729450" y="2078875"/>
            <a:ext cx="62142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br>
              <a:rPr b="1" lang="ro"/>
            </a:br>
            <a:br>
              <a:rPr b="1" lang="ro"/>
            </a:br>
            <a:r>
              <a:rPr b="1" lang="ro" u="sng">
                <a:solidFill>
                  <a:schemeClr val="hlink"/>
                </a:solidFill>
                <a:hlinkClick r:id="rId3"/>
              </a:rPr>
              <a:t>Whiteboard S25</a:t>
            </a:r>
            <a:endParaRPr b="1"/>
          </a:p>
          <a:p>
            <a:pPr indent="0" lvl="0" marL="0" rtl="0" algn="l">
              <a:lnSpc>
                <a:spcPct val="100000"/>
              </a:lnSpc>
              <a:spcBef>
                <a:spcPts val="1200"/>
              </a:spcBef>
              <a:spcAft>
                <a:spcPts val="0"/>
              </a:spcAft>
              <a:buSzPts val="1300"/>
              <a:buNone/>
            </a:pPr>
            <a:r>
              <a:rPr b="1" lang="ro" u="sng">
                <a:solidFill>
                  <a:schemeClr val="hlink"/>
                </a:solidFill>
                <a:hlinkClick r:id="rId4"/>
              </a:rPr>
              <a:t>Mit Course on Skip Lists</a:t>
            </a:r>
            <a:endParaRPr b="1"/>
          </a:p>
          <a:p>
            <a:pPr indent="0" lvl="0" marL="0" rtl="0" algn="l">
              <a:lnSpc>
                <a:spcPct val="100000"/>
              </a:lnSpc>
              <a:spcBef>
                <a:spcPts val="1200"/>
              </a:spcBef>
              <a:spcAft>
                <a:spcPts val="0"/>
              </a:spcAft>
              <a:buSzPts val="1300"/>
              <a:buNone/>
            </a:pPr>
            <a:r>
              <a:rPr b="1" lang="ro" u="sng">
                <a:solidFill>
                  <a:schemeClr val="hlink"/>
                </a:solidFill>
                <a:hlinkClick r:id="rId5"/>
              </a:rPr>
              <a:t>Lecture Notes</a:t>
            </a:r>
            <a:br>
              <a:rPr b="1" lang="ro"/>
            </a:br>
            <a:endParaRPr b="1"/>
          </a:p>
          <a:p>
            <a:pPr indent="0" lvl="0" marL="0" rtl="0" algn="l">
              <a:lnSpc>
                <a:spcPct val="100000"/>
              </a:lnSpc>
              <a:spcBef>
                <a:spcPts val="1200"/>
              </a:spcBef>
              <a:spcAft>
                <a:spcPts val="1200"/>
              </a:spcAft>
              <a:buSzPts val="1300"/>
              <a:buNone/>
            </a:pPr>
            <a:r>
              <a:rPr b="1" lang="ro" u="sng">
                <a:solidFill>
                  <a:schemeClr val="hlink"/>
                </a:solidFill>
                <a:hlinkClick r:id="rId6"/>
              </a:rPr>
              <a:t>Lecture Slides</a:t>
            </a:r>
            <a:endParaRPr b="1"/>
          </a:p>
        </p:txBody>
      </p:sp>
      <p:pic>
        <p:nvPicPr>
          <p:cNvPr id="404" name="Google Shape;404;p34"/>
          <p:cNvPicPr preferRelativeResize="0"/>
          <p:nvPr/>
        </p:nvPicPr>
        <p:blipFill rotWithShape="1">
          <a:blip r:embed="rId7">
            <a:alphaModFix/>
          </a:blip>
          <a:srcRect b="0" l="0" r="0" t="0"/>
          <a:stretch/>
        </p:blipFill>
        <p:spPr>
          <a:xfrm>
            <a:off x="7111587" y="464900"/>
            <a:ext cx="2032413" cy="1613975"/>
          </a:xfrm>
          <a:prstGeom prst="rect">
            <a:avLst/>
          </a:prstGeom>
          <a:noFill/>
          <a:ln>
            <a:noFill/>
          </a:ln>
        </p:spPr>
      </p:pic>
      <p:pic>
        <p:nvPicPr>
          <p:cNvPr id="405" name="Google Shape;405;p34"/>
          <p:cNvPicPr preferRelativeResize="0"/>
          <p:nvPr/>
        </p:nvPicPr>
        <p:blipFill rotWithShape="1">
          <a:blip r:embed="rId8">
            <a:alphaModFix/>
          </a:blip>
          <a:srcRect b="12914" l="5705" r="5278" t="12088"/>
          <a:stretch/>
        </p:blipFill>
        <p:spPr>
          <a:xfrm>
            <a:off x="6943725" y="464900"/>
            <a:ext cx="2146425" cy="1808550"/>
          </a:xfrm>
          <a:prstGeom prst="rect">
            <a:avLst/>
          </a:prstGeom>
          <a:noFill/>
          <a:ln>
            <a:noFill/>
          </a:ln>
        </p:spPr>
      </p:pic>
      <p:pic>
        <p:nvPicPr>
          <p:cNvPr id="406" name="Google Shape;406;p34"/>
          <p:cNvPicPr preferRelativeResize="0"/>
          <p:nvPr/>
        </p:nvPicPr>
        <p:blipFill rotWithShape="1">
          <a:blip r:embed="rId9">
            <a:alphaModFix/>
          </a:blip>
          <a:srcRect b="0" l="0" r="0" t="0"/>
          <a:stretch/>
        </p:blipFill>
        <p:spPr>
          <a:xfrm>
            <a:off x="7000725" y="464888"/>
            <a:ext cx="2032424" cy="2032424"/>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g24850f0ef20_0_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Bonus: Bloom Filters</a:t>
            </a:r>
            <a:endParaRPr/>
          </a:p>
        </p:txBody>
      </p:sp>
      <p:pic>
        <p:nvPicPr>
          <p:cNvPr id="412" name="Google Shape;412;g24850f0ef20_0_1"/>
          <p:cNvPicPr preferRelativeResize="0"/>
          <p:nvPr/>
        </p:nvPicPr>
        <p:blipFill rotWithShape="1">
          <a:blip r:embed="rId3">
            <a:alphaModFix/>
          </a:blip>
          <a:srcRect b="0" l="0" r="0" t="0"/>
          <a:stretch/>
        </p:blipFill>
        <p:spPr>
          <a:xfrm>
            <a:off x="729450" y="1975975"/>
            <a:ext cx="2984850" cy="2984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5"/>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Randomized Data Structures</a:t>
            </a:r>
            <a:endParaRPr/>
          </a:p>
        </p:txBody>
      </p:sp>
      <p:sp>
        <p:nvSpPr>
          <p:cNvPr id="108" name="Google Shape;108;p5"/>
          <p:cNvSpPr txBox="1"/>
          <p:nvPr>
            <p:ph idx="1" type="body"/>
          </p:nvPr>
        </p:nvSpPr>
        <p:spPr>
          <a:xfrm>
            <a:off x="773475" y="2078875"/>
            <a:ext cx="7688700" cy="2261100"/>
          </a:xfrm>
          <a:prstGeom prst="rect">
            <a:avLst/>
          </a:prstGeom>
          <a:noFill/>
          <a:ln>
            <a:noFill/>
          </a:ln>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b="1" lang="ro"/>
              <a:t>O privire pe scurt, “din avion” asupra Skip lists.</a:t>
            </a:r>
            <a:endParaRPr b="1"/>
          </a:p>
          <a:p>
            <a:pPr indent="0" lvl="0" marL="0" rtl="0" algn="l">
              <a:lnSpc>
                <a:spcPct val="115000"/>
              </a:lnSpc>
              <a:spcBef>
                <a:spcPts val="1200"/>
              </a:spcBef>
              <a:spcAft>
                <a:spcPts val="0"/>
              </a:spcAft>
              <a:buSzPts val="1300"/>
              <a:buNone/>
            </a:pPr>
            <a:r>
              <a:rPr b="1" lang="ro"/>
              <a:t>Introduse in 1989 de către W. Purgh, sunt structuri dinamice bazate pe factor aleator (randomized) </a:t>
            </a:r>
            <a:endParaRPr b="1"/>
          </a:p>
          <a:p>
            <a:pPr indent="0" lvl="0" marL="0" rtl="0" algn="l">
              <a:lnSpc>
                <a:spcPct val="115000"/>
              </a:lnSpc>
              <a:spcBef>
                <a:spcPts val="1200"/>
              </a:spcBef>
              <a:spcAft>
                <a:spcPts val="0"/>
              </a:spcAft>
              <a:buSzPts val="1300"/>
              <a:buNone/>
            </a:pPr>
            <a:r>
              <a:rPr b="1" i="1" lang="ro"/>
              <a:t>Skip lists are a probabilistic data structure that seem likely to supplant balanced trees as the implementation method of choice for many applications. Skip list algorithms have the same asymptotic expected time bounds as balanced trees and are simpler, faster and use less space.</a:t>
            </a:r>
            <a:endParaRPr b="1" i="1"/>
          </a:p>
          <a:p>
            <a:pPr indent="0" lvl="0" marL="0" rtl="0" algn="l">
              <a:lnSpc>
                <a:spcPct val="115000"/>
              </a:lnSpc>
              <a:spcBef>
                <a:spcPts val="1200"/>
              </a:spcBef>
              <a:spcAft>
                <a:spcPts val="1200"/>
              </a:spcAft>
              <a:buSzPts val="1300"/>
              <a:buNone/>
            </a:pPr>
            <a:r>
              <a:rPr b="1" lang="ro"/>
              <a:t>— William Pugh, Concurrent Maintenance of Skip Lists (1989)</a:t>
            </a:r>
            <a:endParaRPr b="1"/>
          </a:p>
        </p:txBody>
      </p:sp>
      <p:pic>
        <p:nvPicPr>
          <p:cNvPr id="109" name="Google Shape;109;p5"/>
          <p:cNvPicPr preferRelativeResize="0"/>
          <p:nvPr/>
        </p:nvPicPr>
        <p:blipFill rotWithShape="1">
          <a:blip r:embed="rId3">
            <a:alphaModFix/>
          </a:blip>
          <a:srcRect b="7706" l="0" r="0" t="0"/>
          <a:stretch/>
        </p:blipFill>
        <p:spPr>
          <a:xfrm>
            <a:off x="7283700" y="484400"/>
            <a:ext cx="1860300" cy="18543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6"/>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15" name="Google Shape;115;p6"/>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16" name="Google Shape;116;p6"/>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17" name="Google Shape;117;p6"/>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18" name="Google Shape;118;p6"/>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24" name="Google Shape;124;p7"/>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1200"/>
              </a:spcAft>
              <a:buSzPts val="1300"/>
              <a:buNone/>
            </a:pPr>
            <a:r>
              <a:t/>
            </a:r>
            <a:endParaRPr b="1"/>
          </a:p>
        </p:txBody>
      </p:sp>
      <p:pic>
        <p:nvPicPr>
          <p:cNvPr id="125" name="Google Shape;125;p7"/>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26" name="Google Shape;126;p7"/>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27" name="Google Shape;127;p7"/>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8"/>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33" name="Google Shape;133;p8"/>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1200"/>
              </a:spcAft>
              <a:buSzPts val="1300"/>
              <a:buNone/>
            </a:pPr>
            <a:r>
              <a:t/>
            </a:r>
            <a:endParaRPr b="1"/>
          </a:p>
        </p:txBody>
      </p:sp>
      <p:pic>
        <p:nvPicPr>
          <p:cNvPr id="134" name="Google Shape;134;p8"/>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35" name="Google Shape;135;p8"/>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36" name="Google Shape;136;p8"/>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9"/>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42" name="Google Shape;142;p9"/>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Suntem multumiti?</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1200"/>
              </a:spcAft>
              <a:buSzPts val="1300"/>
              <a:buNone/>
            </a:pPr>
            <a:r>
              <a:t/>
            </a:r>
            <a:endParaRPr b="1"/>
          </a:p>
        </p:txBody>
      </p:sp>
      <p:pic>
        <p:nvPicPr>
          <p:cNvPr id="143" name="Google Shape;143;p9"/>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44" name="Google Shape;144;p9"/>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45" name="Google Shape;145;p9"/>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0"/>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ro"/>
              <a:t>Listele “standard”</a:t>
            </a:r>
            <a:endParaRPr/>
          </a:p>
          <a:p>
            <a:pPr indent="0" lvl="0" marL="0" rtl="0" algn="l">
              <a:lnSpc>
                <a:spcPct val="100000"/>
              </a:lnSpc>
              <a:spcBef>
                <a:spcPts val="0"/>
              </a:spcBef>
              <a:spcAft>
                <a:spcPts val="0"/>
              </a:spcAft>
              <a:buSzPct val="111111"/>
              <a:buNone/>
            </a:pPr>
            <a:r>
              <a:t/>
            </a:r>
            <a:endParaRPr/>
          </a:p>
        </p:txBody>
      </p:sp>
      <p:sp>
        <p:nvSpPr>
          <p:cNvPr id="151" name="Google Shape;151;p10"/>
          <p:cNvSpPr txBox="1"/>
          <p:nvPr>
            <p:ph idx="1" type="body"/>
          </p:nvPr>
        </p:nvSpPr>
        <p:spPr>
          <a:xfrm>
            <a:off x="729450" y="2078875"/>
            <a:ext cx="6293400" cy="3024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b="1"/>
          </a:p>
          <a:p>
            <a:pPr indent="0" lvl="0" marL="0" rtl="0" algn="l">
              <a:lnSpc>
                <a:spcPct val="100000"/>
              </a:lnSpc>
              <a:spcBef>
                <a:spcPts val="1200"/>
              </a:spcBef>
              <a:spcAft>
                <a:spcPts val="0"/>
              </a:spcAft>
              <a:buSzPts val="1300"/>
              <a:buNone/>
            </a:pPr>
            <a:r>
              <a:t/>
            </a:r>
            <a:endParaRPr b="1"/>
          </a:p>
          <a:p>
            <a:pPr indent="0" lvl="0" marL="0" rtl="0" algn="l">
              <a:lnSpc>
                <a:spcPct val="100000"/>
              </a:lnSpc>
              <a:spcBef>
                <a:spcPts val="1200"/>
              </a:spcBef>
              <a:spcAft>
                <a:spcPts val="0"/>
              </a:spcAft>
              <a:buSzPts val="1300"/>
              <a:buNone/>
            </a:pPr>
            <a:r>
              <a:rPr b="1" lang="ro"/>
              <a:t>Q: Complexitatea cautarii unui element intr-o lista sortata?</a:t>
            </a:r>
            <a:endParaRPr b="1"/>
          </a:p>
          <a:p>
            <a:pPr indent="0" lvl="0" marL="0" rtl="0" algn="l">
              <a:lnSpc>
                <a:spcPct val="100000"/>
              </a:lnSpc>
              <a:spcBef>
                <a:spcPts val="1200"/>
              </a:spcBef>
              <a:spcAft>
                <a:spcPts val="0"/>
              </a:spcAft>
              <a:buSzPts val="1300"/>
              <a:buNone/>
            </a:pPr>
            <a:r>
              <a:rPr b="1" lang="ro"/>
              <a:t>A: O(n)</a:t>
            </a:r>
            <a:endParaRPr b="1"/>
          </a:p>
          <a:p>
            <a:pPr indent="0" lvl="0" marL="0" rtl="0" algn="l">
              <a:lnSpc>
                <a:spcPct val="100000"/>
              </a:lnSpc>
              <a:spcBef>
                <a:spcPts val="1200"/>
              </a:spcBef>
              <a:spcAft>
                <a:spcPts val="0"/>
              </a:spcAft>
              <a:buSzPts val="1300"/>
              <a:buNone/>
            </a:pPr>
            <a:r>
              <a:rPr b="1" lang="ro"/>
              <a:t>Q: Suntem multumiti?</a:t>
            </a:r>
            <a:endParaRPr b="1"/>
          </a:p>
          <a:p>
            <a:pPr indent="0" lvl="0" marL="0" rtl="0" algn="l">
              <a:lnSpc>
                <a:spcPct val="100000"/>
              </a:lnSpc>
              <a:spcBef>
                <a:spcPts val="1200"/>
              </a:spcBef>
              <a:spcAft>
                <a:spcPts val="1200"/>
              </a:spcAft>
              <a:buSzPts val="1300"/>
              <a:buNone/>
            </a:pPr>
            <a:r>
              <a:rPr b="1" lang="ro"/>
              <a:t>A: NU! </a:t>
            </a:r>
            <a:endParaRPr b="1"/>
          </a:p>
        </p:txBody>
      </p:sp>
      <p:pic>
        <p:nvPicPr>
          <p:cNvPr id="152" name="Google Shape;152;p10"/>
          <p:cNvPicPr preferRelativeResize="0"/>
          <p:nvPr/>
        </p:nvPicPr>
        <p:blipFill rotWithShape="1">
          <a:blip r:embed="rId3">
            <a:alphaModFix/>
          </a:blip>
          <a:srcRect b="0" l="0" r="0" t="0"/>
          <a:stretch/>
        </p:blipFill>
        <p:spPr>
          <a:xfrm>
            <a:off x="7111587" y="464900"/>
            <a:ext cx="2032413" cy="1613975"/>
          </a:xfrm>
          <a:prstGeom prst="rect">
            <a:avLst/>
          </a:prstGeom>
          <a:noFill/>
          <a:ln>
            <a:noFill/>
          </a:ln>
        </p:spPr>
      </p:pic>
      <p:pic>
        <p:nvPicPr>
          <p:cNvPr id="153" name="Google Shape;153;p10"/>
          <p:cNvPicPr preferRelativeResize="0"/>
          <p:nvPr/>
        </p:nvPicPr>
        <p:blipFill rotWithShape="1">
          <a:blip r:embed="rId4">
            <a:alphaModFix/>
          </a:blip>
          <a:srcRect b="0" l="0" r="0" t="0"/>
          <a:stretch/>
        </p:blipFill>
        <p:spPr>
          <a:xfrm>
            <a:off x="7022725" y="464900"/>
            <a:ext cx="2032426" cy="2032426"/>
          </a:xfrm>
          <a:prstGeom prst="rect">
            <a:avLst/>
          </a:prstGeom>
          <a:noFill/>
          <a:ln>
            <a:noFill/>
          </a:ln>
        </p:spPr>
      </p:pic>
      <p:pic>
        <p:nvPicPr>
          <p:cNvPr id="154" name="Google Shape;154;p10"/>
          <p:cNvPicPr preferRelativeResize="0"/>
          <p:nvPr/>
        </p:nvPicPr>
        <p:blipFill rotWithShape="1">
          <a:blip r:embed="rId5">
            <a:alphaModFix/>
          </a:blip>
          <a:srcRect b="12567" l="13192" r="28481" t="76126"/>
          <a:stretch/>
        </p:blipFill>
        <p:spPr>
          <a:xfrm>
            <a:off x="729450" y="2078875"/>
            <a:ext cx="4909699" cy="535199"/>
          </a:xfrm>
          <a:prstGeom prst="rect">
            <a:avLst/>
          </a:prstGeom>
          <a:noFill/>
          <a:ln>
            <a:noFill/>
          </a:ln>
        </p:spPr>
      </p:pic>
      <p:pic>
        <p:nvPicPr>
          <p:cNvPr id="155" name="Google Shape;155;p10"/>
          <p:cNvPicPr preferRelativeResize="0"/>
          <p:nvPr/>
        </p:nvPicPr>
        <p:blipFill rotWithShape="1">
          <a:blip r:embed="rId6">
            <a:alphaModFix/>
          </a:blip>
          <a:srcRect b="0" l="0" r="0" t="0"/>
          <a:stretch/>
        </p:blipFill>
        <p:spPr>
          <a:xfrm>
            <a:off x="1418050" y="3857675"/>
            <a:ext cx="1285825" cy="12858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